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7" r:id="rId5"/>
    <p:sldMasterId id="2147493669" r:id="rId6"/>
    <p:sldMasterId id="2147493682" r:id="rId7"/>
    <p:sldMasterId id="2147493695" r:id="rId8"/>
    <p:sldMasterId id="2147493708" r:id="rId9"/>
  </p:sldMasterIdLst>
  <p:notesMasterIdLst>
    <p:notesMasterId r:id="rId75"/>
  </p:notesMasterIdLst>
  <p:handoutMasterIdLst>
    <p:handoutMasterId r:id="rId76"/>
  </p:handoutMasterIdLst>
  <p:sldIdLst>
    <p:sldId id="959" r:id="rId10"/>
    <p:sldId id="998" r:id="rId11"/>
    <p:sldId id="1057" r:id="rId12"/>
    <p:sldId id="1061" r:id="rId13"/>
    <p:sldId id="347" r:id="rId14"/>
    <p:sldId id="348" r:id="rId15"/>
    <p:sldId id="349" r:id="rId16"/>
    <p:sldId id="1067" r:id="rId17"/>
    <p:sldId id="1068" r:id="rId18"/>
    <p:sldId id="350" r:id="rId19"/>
    <p:sldId id="351" r:id="rId20"/>
    <p:sldId id="1069" r:id="rId21"/>
    <p:sldId id="373" r:id="rId22"/>
    <p:sldId id="374" r:id="rId23"/>
    <p:sldId id="375" r:id="rId24"/>
    <p:sldId id="376" r:id="rId25"/>
    <p:sldId id="1070" r:id="rId26"/>
    <p:sldId id="352" r:id="rId27"/>
    <p:sldId id="355" r:id="rId28"/>
    <p:sldId id="1208" r:id="rId29"/>
    <p:sldId id="1072" r:id="rId30"/>
    <p:sldId id="1062" r:id="rId31"/>
    <p:sldId id="1073" r:id="rId32"/>
    <p:sldId id="356" r:id="rId33"/>
    <p:sldId id="357" r:id="rId34"/>
    <p:sldId id="358" r:id="rId35"/>
    <p:sldId id="1074" r:id="rId36"/>
    <p:sldId id="359" r:id="rId37"/>
    <p:sldId id="360" r:id="rId38"/>
    <p:sldId id="1075" r:id="rId39"/>
    <p:sldId id="1063" r:id="rId40"/>
    <p:sldId id="924" r:id="rId41"/>
    <p:sldId id="925" r:id="rId42"/>
    <p:sldId id="341" r:id="rId43"/>
    <p:sldId id="342" r:id="rId44"/>
    <p:sldId id="369" r:id="rId45"/>
    <p:sldId id="370" r:id="rId46"/>
    <p:sldId id="371" r:id="rId47"/>
    <p:sldId id="372" r:id="rId48"/>
    <p:sldId id="1076" r:id="rId49"/>
    <p:sldId id="1077" r:id="rId50"/>
    <p:sldId id="1078" r:id="rId51"/>
    <p:sldId id="1079" r:id="rId52"/>
    <p:sldId id="378" r:id="rId53"/>
    <p:sldId id="380" r:id="rId54"/>
    <p:sldId id="381" r:id="rId55"/>
    <p:sldId id="1080" r:id="rId56"/>
    <p:sldId id="1081" r:id="rId57"/>
    <p:sldId id="385" r:id="rId58"/>
    <p:sldId id="386" r:id="rId59"/>
    <p:sldId id="403" r:id="rId60"/>
    <p:sldId id="361" r:id="rId61"/>
    <p:sldId id="1082" r:id="rId62"/>
    <p:sldId id="1101" r:id="rId63"/>
    <p:sldId id="1110" r:id="rId64"/>
    <p:sldId id="387" r:id="rId65"/>
    <p:sldId id="1064" r:id="rId66"/>
    <p:sldId id="1112" r:id="rId67"/>
    <p:sldId id="968" r:id="rId68"/>
    <p:sldId id="970" r:id="rId69"/>
    <p:sldId id="1198" r:id="rId70"/>
    <p:sldId id="1203" r:id="rId71"/>
    <p:sldId id="1204" r:id="rId72"/>
    <p:sldId id="1199" r:id="rId73"/>
    <p:sldId id="1200" r:id="rId74"/>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18"/>
    <p:restoredTop sz="96319"/>
  </p:normalViewPr>
  <p:slideViewPr>
    <p:cSldViewPr snapToObjects="1">
      <p:cViewPr varScale="1">
        <p:scale>
          <a:sx n="171" d="100"/>
          <a:sy n="171" d="100"/>
        </p:scale>
        <p:origin x="2024" y="1256"/>
      </p:cViewPr>
      <p:guideLst>
        <p:guide orient="horz" pos="1620"/>
        <p:guide pos="2880"/>
      </p:guideLst>
    </p:cSldViewPr>
  </p:slideViewPr>
  <p:outlineViewPr>
    <p:cViewPr>
      <p:scale>
        <a:sx n="33" d="100"/>
        <a:sy n="33" d="100"/>
      </p:scale>
      <p:origin x="0" y="-16168"/>
    </p:cViewPr>
  </p:outlineViewPr>
  <p:notesTextViewPr>
    <p:cViewPr>
      <p:scale>
        <a:sx n="100" d="100"/>
        <a:sy n="100" d="100"/>
      </p:scale>
      <p:origin x="0" y="0"/>
    </p:cViewPr>
  </p:notesTextViewPr>
  <p:sorterViewPr>
    <p:cViewPr varScale="1">
      <p:scale>
        <a:sx n="1" d="1"/>
        <a:sy n="1" d="1"/>
      </p:scale>
      <p:origin x="0" y="-606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16" Type="http://schemas.openxmlformats.org/officeDocument/2006/relationships/slide" Target="slides/slide7.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slide" Target="slides/slide65.xml"/><Relationship Id="rId79"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handoutMaster" Target="handoutMasters/handoutMaster1.xml"/><Relationship Id="rId7" Type="http://schemas.openxmlformats.org/officeDocument/2006/relationships/slideMaster" Target="slideMasters/slideMaster4.xml"/><Relationship Id="rId71" Type="http://schemas.openxmlformats.org/officeDocument/2006/relationships/slide" Target="slides/slide62.xml"/><Relationship Id="rId2" Type="http://schemas.openxmlformats.org/officeDocument/2006/relationships/customXml" Target="../customXml/item2.xml"/><Relationship Id="rId29" Type="http://schemas.openxmlformats.org/officeDocument/2006/relationships/slide" Target="slides/slide2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9/16/25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9/16/25</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786714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E733A54A-C6D5-44D3-B193-2B68843B234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66F3D21-A5A9-4DF0-817E-313DA5AE0CC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32F97F58-FA04-4838-BA8D-1673429622F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2E6BB600-5F46-4F6C-928D-3BCCB73D563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23</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2E6BB600-5F46-4F6C-928D-3BCCB73D563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24</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0351035C-5808-407C-8457-78863416B20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25</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434B2C1-B6FF-4E08-B576-E580E4C742E5}"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26</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28</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29</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4AB74-4B17-846A-1158-BB67D7D1E3B9}"/>
            </a:ext>
          </a:extLst>
        </p:cNvPr>
        <p:cNvGrpSpPr/>
        <p:nvPr/>
      </p:nvGrpSpPr>
      <p:grpSpPr>
        <a:xfrm>
          <a:off x="0" y="0"/>
          <a:ext cx="0" cy="0"/>
          <a:chOff x="0" y="0"/>
          <a:chExt cx="0" cy="0"/>
        </a:xfrm>
      </p:grpSpPr>
      <p:sp>
        <p:nvSpPr>
          <p:cNvPr id="74753" name="Rectangle 7">
            <a:extLst>
              <a:ext uri="{FF2B5EF4-FFF2-40B4-BE49-F238E27FC236}">
                <a16:creationId xmlns:a16="http://schemas.microsoft.com/office/drawing/2014/main" id="{65418A52-CFE1-D24A-BE26-71A229CA70A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a:extLst>
              <a:ext uri="{FF2B5EF4-FFF2-40B4-BE49-F238E27FC236}">
                <a16:creationId xmlns:a16="http://schemas.microsoft.com/office/drawing/2014/main" id="{72FF84B4-8B37-67DC-65A0-0C3DDA3C8F23}"/>
              </a:ext>
            </a:extLst>
          </p:cNvPr>
          <p:cNvSpPr>
            <a:spLocks noGrp="1" noRot="1" noChangeAspect="1" noChangeArrowheads="1" noTextEdit="1"/>
          </p:cNvSpPr>
          <p:nvPr>
            <p:ph type="sldImg"/>
          </p:nvPr>
        </p:nvSpPr>
        <p:spPr>
          <a:xfrm>
            <a:off x="417513" y="703263"/>
            <a:ext cx="6162675" cy="3467100"/>
          </a:xfrm>
          <a:ln/>
        </p:spPr>
      </p:sp>
      <p:sp>
        <p:nvSpPr>
          <p:cNvPr id="74755" name="Rectangle 3">
            <a:extLst>
              <a:ext uri="{FF2B5EF4-FFF2-40B4-BE49-F238E27FC236}">
                <a16:creationId xmlns:a16="http://schemas.microsoft.com/office/drawing/2014/main" id="{CADE9950-5FD1-0329-9E54-6D18BD490B64}"/>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477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954D2032-F7A1-47FB-8029-FF01734C1A4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94506-9057-9985-F2B5-84E0B8EB3B51}"/>
            </a:ext>
          </a:extLst>
        </p:cNvPr>
        <p:cNvGrpSpPr/>
        <p:nvPr/>
      </p:nvGrpSpPr>
      <p:grpSpPr>
        <a:xfrm>
          <a:off x="0" y="0"/>
          <a:ext cx="0" cy="0"/>
          <a:chOff x="0" y="0"/>
          <a:chExt cx="0" cy="0"/>
        </a:xfrm>
      </p:grpSpPr>
      <p:sp>
        <p:nvSpPr>
          <p:cNvPr id="74753" name="Rectangle 7">
            <a:extLst>
              <a:ext uri="{FF2B5EF4-FFF2-40B4-BE49-F238E27FC236}">
                <a16:creationId xmlns:a16="http://schemas.microsoft.com/office/drawing/2014/main" id="{19F2EEEF-CDCA-1EE3-B023-CF9CD48120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a:extLst>
              <a:ext uri="{FF2B5EF4-FFF2-40B4-BE49-F238E27FC236}">
                <a16:creationId xmlns:a16="http://schemas.microsoft.com/office/drawing/2014/main" id="{D97EEE9B-130C-938B-FAAD-581054D1FF47}"/>
              </a:ext>
            </a:extLst>
          </p:cNvPr>
          <p:cNvSpPr>
            <a:spLocks noGrp="1" noRot="1" noChangeAspect="1" noChangeArrowheads="1" noTextEdit="1"/>
          </p:cNvSpPr>
          <p:nvPr>
            <p:ph type="sldImg"/>
          </p:nvPr>
        </p:nvSpPr>
        <p:spPr>
          <a:xfrm>
            <a:off x="1187450" y="703263"/>
            <a:ext cx="4622800" cy="3467100"/>
          </a:xfrm>
          <a:ln/>
        </p:spPr>
      </p:sp>
      <p:sp>
        <p:nvSpPr>
          <p:cNvPr id="74755" name="Rectangle 3">
            <a:extLst>
              <a:ext uri="{FF2B5EF4-FFF2-40B4-BE49-F238E27FC236}">
                <a16:creationId xmlns:a16="http://schemas.microsoft.com/office/drawing/2014/main" id="{95C0D860-9D1D-2092-3252-3E3547A34C41}"/>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4126796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9813B39-7E0E-475A-9EBE-5ED71E411FC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6802" name="Rectangle 2"/>
          <p:cNvSpPr>
            <a:spLocks noGrp="1" noRot="1" noChangeAspect="1" noChangeArrowheads="1" noTextEdit="1"/>
          </p:cNvSpPr>
          <p:nvPr>
            <p:ph type="sldImg"/>
          </p:nvPr>
        </p:nvSpPr>
        <p:spPr>
          <a:xfrm>
            <a:off x="1187450" y="703263"/>
            <a:ext cx="4622800" cy="3467100"/>
          </a:xfrm>
          <a:ln/>
        </p:spPr>
      </p:sp>
      <p:sp>
        <p:nvSpPr>
          <p:cNvPr id="7680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2C57A01C-1044-4195-A3E2-2CD774BF625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7826" name="Rectangle 2"/>
          <p:cNvSpPr>
            <a:spLocks noGrp="1" noRot="1" noChangeAspect="1" noChangeArrowheads="1" noTextEdit="1"/>
          </p:cNvSpPr>
          <p:nvPr>
            <p:ph type="sldImg"/>
          </p:nvPr>
        </p:nvSpPr>
        <p:spPr>
          <a:xfrm>
            <a:off x="1187450" y="703263"/>
            <a:ext cx="4622800" cy="3467100"/>
          </a:xfrm>
          <a:ln/>
        </p:spPr>
      </p:sp>
      <p:sp>
        <p:nvSpPr>
          <p:cNvPr id="7782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4830243F-8686-4433-9701-9F34E8AC8773}" type="slidenum">
              <a:rPr lang="en-US" altLang="en-US" sz="1200"/>
              <a:pPr/>
              <a:t>36</a:t>
            </a:fld>
            <a:endParaRPr lang="en-US" altLang="en-US" sz="1200"/>
          </a:p>
        </p:txBody>
      </p:sp>
      <p:sp>
        <p:nvSpPr>
          <p:cNvPr id="57347" name="Rectangle 2"/>
          <p:cNvSpPr>
            <a:spLocks noGrp="1" noRot="1" noChangeAspect="1" noChangeArrowheads="1" noTextEdit="1"/>
          </p:cNvSpPr>
          <p:nvPr>
            <p:ph type="sldImg"/>
          </p:nvPr>
        </p:nvSpPr>
        <p:spPr>
          <a:xfrm>
            <a:off x="404813" y="695325"/>
            <a:ext cx="6188075" cy="3481388"/>
          </a:xfrm>
          <a:ln/>
        </p:spPr>
      </p:sp>
      <p:sp>
        <p:nvSpPr>
          <p:cNvPr id="5734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445649CE-6E1F-4A66-818C-4E7F6898A7A7}" type="slidenum">
              <a:rPr lang="en-US" altLang="en-US" sz="1200"/>
              <a:pPr/>
              <a:t>37</a:t>
            </a:fld>
            <a:endParaRPr lang="en-US" altLang="en-US" sz="1200"/>
          </a:p>
        </p:txBody>
      </p:sp>
      <p:sp>
        <p:nvSpPr>
          <p:cNvPr id="59395" name="Rectangle 2"/>
          <p:cNvSpPr>
            <a:spLocks noGrp="1" noRot="1" noChangeAspect="1" noChangeArrowheads="1" noTextEdit="1"/>
          </p:cNvSpPr>
          <p:nvPr>
            <p:ph type="sldImg"/>
          </p:nvPr>
        </p:nvSpPr>
        <p:spPr>
          <a:xfrm>
            <a:off x="1177925" y="695325"/>
            <a:ext cx="4641850" cy="3481388"/>
          </a:xfrm>
          <a:ln/>
        </p:spPr>
      </p:sp>
      <p:sp>
        <p:nvSpPr>
          <p:cNvPr id="59396"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6FA9640E-5C10-4629-8988-A9A2CA4B65CD}" type="slidenum">
              <a:rPr lang="en-US" altLang="en-US" sz="1200"/>
              <a:pPr/>
              <a:t>38</a:t>
            </a:fld>
            <a:endParaRPr lang="en-US" altLang="en-US" sz="1200"/>
          </a:p>
        </p:txBody>
      </p:sp>
      <p:sp>
        <p:nvSpPr>
          <p:cNvPr id="61443" name="Rectangle 2"/>
          <p:cNvSpPr>
            <a:spLocks noGrp="1" noRot="1" noChangeAspect="1" noChangeArrowheads="1" noTextEdit="1"/>
          </p:cNvSpPr>
          <p:nvPr>
            <p:ph type="sldImg"/>
          </p:nvPr>
        </p:nvSpPr>
        <p:spPr>
          <a:xfrm>
            <a:off x="1177925" y="695325"/>
            <a:ext cx="4641850" cy="3481388"/>
          </a:xfrm>
          <a:ln/>
        </p:spPr>
      </p:sp>
      <p:sp>
        <p:nvSpPr>
          <p:cNvPr id="6144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6FA9640E-5C10-4629-8988-A9A2CA4B65CD}" type="slidenum">
              <a:rPr lang="en-US" altLang="en-US" sz="1200"/>
              <a:pPr/>
              <a:t>39</a:t>
            </a:fld>
            <a:endParaRPr lang="en-US" altLang="en-US" sz="1200"/>
          </a:p>
        </p:txBody>
      </p:sp>
      <p:sp>
        <p:nvSpPr>
          <p:cNvPr id="61443" name="Rectangle 2"/>
          <p:cNvSpPr>
            <a:spLocks noGrp="1" noRot="1" noChangeAspect="1" noChangeArrowheads="1" noTextEdit="1"/>
          </p:cNvSpPr>
          <p:nvPr>
            <p:ph type="sldImg"/>
          </p:nvPr>
        </p:nvSpPr>
        <p:spPr>
          <a:xfrm>
            <a:off x="404813" y="695325"/>
            <a:ext cx="6188075" cy="3481388"/>
          </a:xfrm>
          <a:ln/>
        </p:spPr>
      </p:sp>
      <p:sp>
        <p:nvSpPr>
          <p:cNvPr id="6144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476C4670-485C-41B4-B6C8-2F72766EE515}" type="slidenum">
              <a:rPr lang="en-US" altLang="en-US" sz="1200"/>
              <a:pPr/>
              <a:t>40</a:t>
            </a:fld>
            <a:endParaRPr lang="en-US" altLang="en-US" sz="1200"/>
          </a:p>
        </p:txBody>
      </p:sp>
      <p:sp>
        <p:nvSpPr>
          <p:cNvPr id="63491" name="Rectangle 2"/>
          <p:cNvSpPr>
            <a:spLocks noGrp="1" noRot="1" noChangeAspect="1" noChangeArrowheads="1" noTextEdit="1"/>
          </p:cNvSpPr>
          <p:nvPr>
            <p:ph type="sldImg"/>
          </p:nvPr>
        </p:nvSpPr>
        <p:spPr>
          <a:xfrm>
            <a:off x="404813" y="695325"/>
            <a:ext cx="6188075" cy="3481388"/>
          </a:xfrm>
          <a:ln/>
        </p:spPr>
      </p:sp>
      <p:sp>
        <p:nvSpPr>
          <p:cNvPr id="6349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CDEFD3E4-E538-49EF-A1BC-D85549A485CA}" type="slidenum">
              <a:rPr lang="en-US" altLang="en-US" sz="1200"/>
              <a:pPr/>
              <a:t>41</a:t>
            </a:fld>
            <a:endParaRPr lang="en-US" altLang="en-US" sz="1200"/>
          </a:p>
        </p:txBody>
      </p:sp>
      <p:sp>
        <p:nvSpPr>
          <p:cNvPr id="65539" name="Rectangle 2"/>
          <p:cNvSpPr>
            <a:spLocks noGrp="1" noRot="1" noChangeAspect="1" noChangeArrowheads="1" noTextEdit="1"/>
          </p:cNvSpPr>
          <p:nvPr>
            <p:ph type="sldImg"/>
          </p:nvPr>
        </p:nvSpPr>
        <p:spPr>
          <a:xfrm>
            <a:off x="1177925" y="695325"/>
            <a:ext cx="4641850" cy="3481388"/>
          </a:xfrm>
          <a:ln/>
        </p:spPr>
      </p:sp>
      <p:sp>
        <p:nvSpPr>
          <p:cNvPr id="65540"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CDEFD3E4-E538-49EF-A1BC-D85549A485CA}" type="slidenum">
              <a:rPr lang="en-US" altLang="en-US" sz="1200"/>
              <a:pPr/>
              <a:t>42</a:t>
            </a:fld>
            <a:endParaRPr lang="en-US" altLang="en-US" sz="1200"/>
          </a:p>
        </p:txBody>
      </p:sp>
      <p:sp>
        <p:nvSpPr>
          <p:cNvPr id="65539" name="Rectangle 2"/>
          <p:cNvSpPr>
            <a:spLocks noGrp="1" noRot="1" noChangeAspect="1" noChangeArrowheads="1" noTextEdit="1"/>
          </p:cNvSpPr>
          <p:nvPr>
            <p:ph type="sldImg"/>
          </p:nvPr>
        </p:nvSpPr>
        <p:spPr>
          <a:xfrm>
            <a:off x="1177925" y="695325"/>
            <a:ext cx="4641850" cy="3481388"/>
          </a:xfrm>
          <a:ln/>
        </p:spPr>
      </p:sp>
      <p:sp>
        <p:nvSpPr>
          <p:cNvPr id="65540"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25D6698B-82E8-4243-BAB0-D6783EE2B84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09819F5B-7A32-4D84-A65B-6246CABB1E02}" type="slidenum">
              <a:rPr lang="en-US" altLang="en-US" sz="1200"/>
              <a:pPr/>
              <a:t>43</a:t>
            </a:fld>
            <a:endParaRPr lang="en-US" altLang="en-US" sz="1200"/>
          </a:p>
        </p:txBody>
      </p:sp>
      <p:sp>
        <p:nvSpPr>
          <p:cNvPr id="67587" name="Rectangle 2"/>
          <p:cNvSpPr>
            <a:spLocks noGrp="1" noRot="1" noChangeAspect="1" noChangeArrowheads="1" noTextEdit="1"/>
          </p:cNvSpPr>
          <p:nvPr>
            <p:ph type="sldImg"/>
          </p:nvPr>
        </p:nvSpPr>
        <p:spPr>
          <a:xfrm>
            <a:off x="404813" y="695325"/>
            <a:ext cx="6188075" cy="3481388"/>
          </a:xfrm>
          <a:ln/>
        </p:spPr>
      </p:sp>
      <p:sp>
        <p:nvSpPr>
          <p:cNvPr id="6758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4921C35E-7DD2-43A4-B0B3-DF6655FBBF3E}" type="slidenum">
              <a:rPr lang="en-US" altLang="en-US" sz="1200"/>
              <a:pPr/>
              <a:t>45</a:t>
            </a:fld>
            <a:endParaRPr lang="en-US" altLang="en-US" sz="1200"/>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FC5AA873-0E0F-4E9D-B9D0-F99186FE665C}" type="slidenum">
              <a:rPr lang="en-US" altLang="en-US" sz="1200"/>
              <a:pPr/>
              <a:t>46</a:t>
            </a:fld>
            <a:endParaRPr lang="en-US" altLang="en-US" sz="1200"/>
          </a:p>
        </p:txBody>
      </p:sp>
      <p:sp>
        <p:nvSpPr>
          <p:cNvPr id="77827" name="Rectangle 2"/>
          <p:cNvSpPr>
            <a:spLocks noGrp="1" noRot="1" noChangeAspect="1" noChangeArrowheads="1" noTextEdit="1"/>
          </p:cNvSpPr>
          <p:nvPr>
            <p:ph type="sldImg"/>
          </p:nvPr>
        </p:nvSpPr>
        <p:spPr>
          <a:xfrm>
            <a:off x="404813" y="695325"/>
            <a:ext cx="6188075" cy="3481388"/>
          </a:xfrm>
          <a:ln/>
        </p:spPr>
      </p:sp>
      <p:sp>
        <p:nvSpPr>
          <p:cNvPr id="7782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FC40216D-0A9E-4598-BBBD-B7C39318A82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3666" name="Rectangle 2"/>
          <p:cNvSpPr>
            <a:spLocks noGrp="1" noRot="1" noChangeAspect="1" noChangeArrowheads="1" noTextEdit="1"/>
          </p:cNvSpPr>
          <p:nvPr>
            <p:ph type="sldImg"/>
          </p:nvPr>
        </p:nvSpPr>
        <p:spPr>
          <a:xfrm>
            <a:off x="1187450" y="703263"/>
            <a:ext cx="4622800" cy="3467100"/>
          </a:xfrm>
          <a:ln/>
        </p:spPr>
      </p:sp>
      <p:sp>
        <p:nvSpPr>
          <p:cNvPr id="11366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28C80B3-281C-47A9-A6F3-980AD41E77D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4690" name="Rectangle 2"/>
          <p:cNvSpPr>
            <a:spLocks noGrp="1" noRot="1" noChangeAspect="1" noChangeArrowheads="1" noTextEdit="1"/>
          </p:cNvSpPr>
          <p:nvPr>
            <p:ph type="sldImg"/>
          </p:nvPr>
        </p:nvSpPr>
        <p:spPr>
          <a:xfrm>
            <a:off x="417513" y="703263"/>
            <a:ext cx="6162675" cy="3467100"/>
          </a:xfrm>
          <a:ln/>
        </p:spPr>
      </p:sp>
      <p:sp>
        <p:nvSpPr>
          <p:cNvPr id="11469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7AE236B-D748-4441-B842-77E0AEB2470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1378" name="Rectangle 2"/>
          <p:cNvSpPr>
            <a:spLocks noGrp="1" noRot="1" noChangeAspect="1" noChangeArrowheads="1" noTextEdit="1"/>
          </p:cNvSpPr>
          <p:nvPr>
            <p:ph type="sldImg"/>
          </p:nvPr>
        </p:nvSpPr>
        <p:spPr>
          <a:xfrm>
            <a:off x="417513" y="703263"/>
            <a:ext cx="6162675" cy="3467100"/>
          </a:xfrm>
          <a:ln/>
        </p:spPr>
      </p:sp>
      <p:sp>
        <p:nvSpPr>
          <p:cNvPr id="10137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223455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7AE236B-D748-4441-B842-77E0AEB2470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1378" name="Rectangle 2"/>
          <p:cNvSpPr>
            <a:spLocks noGrp="1" noRot="1" noChangeAspect="1" noChangeArrowheads="1" noTextEdit="1"/>
          </p:cNvSpPr>
          <p:nvPr>
            <p:ph type="sldImg"/>
          </p:nvPr>
        </p:nvSpPr>
        <p:spPr>
          <a:xfrm>
            <a:off x="417513" y="703263"/>
            <a:ext cx="6162675" cy="3467100"/>
          </a:xfrm>
          <a:ln/>
        </p:spPr>
      </p:sp>
      <p:sp>
        <p:nvSpPr>
          <p:cNvPr id="10137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28FBD-979E-E866-0765-0995FF48A709}"/>
            </a:ext>
          </a:extLst>
        </p:cNvPr>
        <p:cNvGrpSpPr/>
        <p:nvPr/>
      </p:nvGrpSpPr>
      <p:grpSpPr>
        <a:xfrm>
          <a:off x="0" y="0"/>
          <a:ext cx="0" cy="0"/>
          <a:chOff x="0" y="0"/>
          <a:chExt cx="0" cy="0"/>
        </a:xfrm>
      </p:grpSpPr>
      <p:sp>
        <p:nvSpPr>
          <p:cNvPr id="110593" name="Rectangle 7">
            <a:extLst>
              <a:ext uri="{FF2B5EF4-FFF2-40B4-BE49-F238E27FC236}">
                <a16:creationId xmlns:a16="http://schemas.microsoft.com/office/drawing/2014/main" id="{503AE968-BA04-D9B5-BE94-0EDB1D97220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auto" latinLnBrk="0" hangingPunct="0">
              <a:lnSpc>
                <a:spcPct val="100000"/>
              </a:lnSpc>
              <a:spcBef>
                <a:spcPts val="0"/>
              </a:spcBef>
              <a:spcAft>
                <a:spcPts val="0"/>
              </a:spcAft>
              <a:buClrTx/>
              <a:buSzTx/>
              <a:buFontTx/>
              <a:buNone/>
              <a:tabLst/>
              <a:defRPr/>
            </a:pPr>
            <a:fld id="{8619AA53-6FBE-47B1-A5A9-D4F7E2EB9003}"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auto" latinLnBrk="0" hangingPunct="0">
                <a:lnSpc>
                  <a:spcPct val="100000"/>
                </a:lnSpc>
                <a:spcBef>
                  <a:spcPts val="0"/>
                </a:spcBef>
                <a:spcAft>
                  <a:spcPts val="0"/>
                </a:spcAft>
                <a:buClrTx/>
                <a:buSzTx/>
                <a:buFontTx/>
                <a:buNone/>
                <a:tabLst/>
                <a:defRPr/>
              </a:pPr>
              <a:t>54</a:t>
            </a:fld>
            <a:endParaRPr kumimoji="0" lang="en-US" altLang="en-US" sz="1200" b="0" i="0" u="none" strike="noStrike" kern="1200" cap="none" spc="0" normalizeH="0" baseline="0" noProof="0" dirty="0">
              <a:ln>
                <a:noFill/>
              </a:ln>
              <a:solidFill>
                <a:prstClr val="black"/>
              </a:solidFill>
              <a:effectLst/>
              <a:uLnTx/>
              <a:uFillTx/>
              <a:latin typeface="Helvetica" panose="020B0604020202020204" pitchFamily="34" charset="0"/>
              <a:ea typeface="MS PGothic" panose="020B0600070205080204" pitchFamily="34" charset="-128"/>
              <a:cs typeface="+mn-cs"/>
            </a:endParaRPr>
          </a:p>
        </p:txBody>
      </p:sp>
      <p:sp>
        <p:nvSpPr>
          <p:cNvPr id="110594" name="Rectangle 2">
            <a:extLst>
              <a:ext uri="{FF2B5EF4-FFF2-40B4-BE49-F238E27FC236}">
                <a16:creationId xmlns:a16="http://schemas.microsoft.com/office/drawing/2014/main" id="{18EDEFC3-BC05-9F06-7FE8-C96AFD66BF8C}"/>
              </a:ext>
            </a:extLst>
          </p:cNvPr>
          <p:cNvSpPr>
            <a:spLocks noGrp="1" noRot="1" noChangeAspect="1" noChangeArrowheads="1" noTextEdit="1"/>
          </p:cNvSpPr>
          <p:nvPr>
            <p:ph type="sldImg"/>
          </p:nvPr>
        </p:nvSpPr>
        <p:spPr>
          <a:xfrm>
            <a:off x="417513" y="703263"/>
            <a:ext cx="6162675" cy="3467100"/>
          </a:xfrm>
          <a:ln/>
        </p:spPr>
      </p:sp>
      <p:sp>
        <p:nvSpPr>
          <p:cNvPr id="110595" name="Rectangle 3">
            <a:extLst>
              <a:ext uri="{FF2B5EF4-FFF2-40B4-BE49-F238E27FC236}">
                <a16:creationId xmlns:a16="http://schemas.microsoft.com/office/drawing/2014/main" id="{BCEEC655-ED3F-7755-FDD0-6EA7DB40FD42}"/>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4086801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4159B-745E-E7EF-9C6A-8D07D9BF14F0}"/>
            </a:ext>
          </a:extLst>
        </p:cNvPr>
        <p:cNvGrpSpPr/>
        <p:nvPr/>
      </p:nvGrpSpPr>
      <p:grpSpPr>
        <a:xfrm>
          <a:off x="0" y="0"/>
          <a:ext cx="0" cy="0"/>
          <a:chOff x="0" y="0"/>
          <a:chExt cx="0" cy="0"/>
        </a:xfrm>
      </p:grpSpPr>
      <p:sp>
        <p:nvSpPr>
          <p:cNvPr id="112641" name="Rectangle 7">
            <a:extLst>
              <a:ext uri="{FF2B5EF4-FFF2-40B4-BE49-F238E27FC236}">
                <a16:creationId xmlns:a16="http://schemas.microsoft.com/office/drawing/2014/main" id="{70BE2C12-412A-03CD-5205-5C4798942C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9F5A96B-D536-4BD1-BFE1-FD6DBF117D8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2642" name="Rectangle 2">
            <a:extLst>
              <a:ext uri="{FF2B5EF4-FFF2-40B4-BE49-F238E27FC236}">
                <a16:creationId xmlns:a16="http://schemas.microsoft.com/office/drawing/2014/main" id="{C6DC27B1-4DDC-1123-D9DE-B2D3B57E8D69}"/>
              </a:ext>
            </a:extLst>
          </p:cNvPr>
          <p:cNvSpPr>
            <a:spLocks noGrp="1" noRot="1" noChangeAspect="1" noChangeArrowheads="1" noTextEdit="1"/>
          </p:cNvSpPr>
          <p:nvPr>
            <p:ph type="sldImg"/>
          </p:nvPr>
        </p:nvSpPr>
        <p:spPr>
          <a:xfrm>
            <a:off x="1187450" y="703263"/>
            <a:ext cx="4622800" cy="3467100"/>
          </a:xfrm>
          <a:ln/>
        </p:spPr>
      </p:sp>
      <p:sp>
        <p:nvSpPr>
          <p:cNvPr id="112643" name="Rectangle 3">
            <a:extLst>
              <a:ext uri="{FF2B5EF4-FFF2-40B4-BE49-F238E27FC236}">
                <a16:creationId xmlns:a16="http://schemas.microsoft.com/office/drawing/2014/main" id="{82DE0FE3-4E2D-E8F9-025A-136EACA4D473}"/>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27011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AE75EE63-BBAB-4B59-AB6C-C7C62F9D7EF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1FA286EA-37A2-4E74-A5EA-47322F5F22B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DF34FE36-22BB-471F-B5BA-20ABB5BF643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7D1A45DA-CA64-41FA-A1E8-AD1BAE08C0B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A64DA130-9CE3-4E7D-9E7F-223297258F1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CBB2FFBC-ECC8-4E72-ACD7-AC5B3AC7D39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Blank" preserve="1" userDrawn="1">
  <p:cSld name="1_Blank">
    <p:spTree>
      <p:nvGrpSpPr>
        <p:cNvPr id="1" name="Shape 172"/>
        <p:cNvGrpSpPr/>
        <p:nvPr/>
      </p:nvGrpSpPr>
      <p:grpSpPr>
        <a:xfrm>
          <a:off x="0" y="0"/>
          <a:ext cx="0" cy="0"/>
          <a:chOff x="0" y="0"/>
          <a:chExt cx="0" cy="0"/>
        </a:xfrm>
      </p:grpSpPr>
      <p:sp>
        <p:nvSpPr>
          <p:cNvPr id="173" name="Google Shape;173;p19"/>
          <p:cNvSpPr/>
          <p:nvPr/>
        </p:nvSpPr>
        <p:spPr>
          <a:xfrm>
            <a:off x="0" y="0"/>
            <a:ext cx="9144000" cy="4731075"/>
          </a:xfrm>
          <a:prstGeom prst="rect">
            <a:avLst/>
          </a:prstGeom>
          <a:solidFill>
            <a:srgbClr val="B9D8EB"/>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cxnSp>
        <p:nvCxnSpPr>
          <p:cNvPr id="176" name="Google Shape;176;p19"/>
          <p:cNvCxnSpPr/>
          <p:nvPr/>
        </p:nvCxnSpPr>
        <p:spPr>
          <a:xfrm>
            <a:off x="630769" y="730497"/>
            <a:ext cx="8511750" cy="0"/>
          </a:xfrm>
          <a:prstGeom prst="straightConnector1">
            <a:avLst/>
          </a:prstGeom>
          <a:noFill/>
          <a:ln w="28575" cap="flat" cmpd="sng">
            <a:solidFill>
              <a:schemeClr val="lt1"/>
            </a:solidFill>
            <a:prstDash val="solid"/>
            <a:round/>
            <a:headEnd type="none" w="med" len="med"/>
            <a:tailEnd type="none" w="med" len="med"/>
          </a:ln>
        </p:spPr>
      </p:cxnSp>
      <p:sp>
        <p:nvSpPr>
          <p:cNvPr id="177" name="Google Shape;177;p19"/>
          <p:cNvSpPr txBox="1">
            <a:spLocks noGrp="1"/>
          </p:cNvSpPr>
          <p:nvPr>
            <p:ph type="title"/>
          </p:nvPr>
        </p:nvSpPr>
        <p:spPr>
          <a:xfrm>
            <a:off x="629175" y="0"/>
            <a:ext cx="8514900"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rgbClr val="000D74"/>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79" name="Google Shape;179;p19"/>
          <p:cNvSpPr txBox="1">
            <a:spLocks noGrp="1"/>
          </p:cNvSpPr>
          <p:nvPr>
            <p:ph type="body" idx="3"/>
          </p:nvPr>
        </p:nvSpPr>
        <p:spPr>
          <a:xfrm>
            <a:off x="630769" y="971552"/>
            <a:ext cx="7914375" cy="3581379"/>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a:solidFill>
                  <a:schemeClr val="dk1"/>
                </a:solidFill>
              </a:defRPr>
            </a:lvl1pPr>
            <a:lvl2pPr marL="685800" lvl="1" indent="-257175" algn="l" rtl="0">
              <a:lnSpc>
                <a:spcPct val="90000"/>
              </a:lnSpc>
              <a:spcBef>
                <a:spcPts val="375"/>
              </a:spcBef>
              <a:spcAft>
                <a:spcPts val="0"/>
              </a:spcAft>
              <a:buClr>
                <a:schemeClr val="dk1"/>
              </a:buClr>
              <a:buSzPts val="1800"/>
              <a:buChar char="o"/>
              <a:defRPr>
                <a:solidFill>
                  <a:schemeClr val="dk1"/>
                </a:solidFill>
              </a:defRPr>
            </a:lvl2pPr>
            <a:lvl3pPr marL="1028700" lvl="2" indent="-257175" algn="l" rtl="0">
              <a:lnSpc>
                <a:spcPct val="90000"/>
              </a:lnSpc>
              <a:spcBef>
                <a:spcPts val="375"/>
              </a:spcBef>
              <a:spcAft>
                <a:spcPts val="0"/>
              </a:spcAft>
              <a:buClr>
                <a:schemeClr val="dk1"/>
              </a:buClr>
              <a:buSzPts val="1800"/>
              <a:buChar char="—"/>
              <a:defRPr>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dirty="0"/>
          </a:p>
        </p:txBody>
      </p:sp>
    </p:spTree>
    <p:extLst>
      <p:ext uri="{BB962C8B-B14F-4D97-AF65-F5344CB8AC3E}">
        <p14:creationId xmlns:p14="http://schemas.microsoft.com/office/powerpoint/2010/main" val="182253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Blank" preserve="1">
  <p:cSld name="2_Blank">
    <p:spTree>
      <p:nvGrpSpPr>
        <p:cNvPr id="1" name="Shape 172"/>
        <p:cNvGrpSpPr/>
        <p:nvPr/>
      </p:nvGrpSpPr>
      <p:grpSpPr>
        <a:xfrm>
          <a:off x="0" y="0"/>
          <a:ext cx="0" cy="0"/>
          <a:chOff x="0" y="0"/>
          <a:chExt cx="0" cy="0"/>
        </a:xfrm>
      </p:grpSpPr>
      <p:sp>
        <p:nvSpPr>
          <p:cNvPr id="173" name="Google Shape;173;p19"/>
          <p:cNvSpPr/>
          <p:nvPr/>
        </p:nvSpPr>
        <p:spPr>
          <a:xfrm>
            <a:off x="0" y="0"/>
            <a:ext cx="9144000" cy="4731075"/>
          </a:xfrm>
          <a:prstGeom prst="rect">
            <a:avLst/>
          </a:prstGeom>
          <a:solidFill>
            <a:srgbClr val="B9D8EB"/>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175" name="Google Shape;175;p19"/>
          <p:cNvSpPr txBox="1">
            <a:spLocks noGrp="1"/>
          </p:cNvSpPr>
          <p:nvPr>
            <p:ph type="subTitle" idx="1"/>
          </p:nvPr>
        </p:nvSpPr>
        <p:spPr>
          <a:xfrm>
            <a:off x="7467600" y="4723276"/>
            <a:ext cx="1501344" cy="43785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900">
                <a:solidFill>
                  <a:srgbClr val="000D74"/>
                </a:solidFill>
                <a:latin typeface="Inter SemiBold"/>
                <a:ea typeface="Inter SemiBold"/>
                <a:cs typeface="Inter SemiBold"/>
                <a:sym typeface="Inter SemiBold"/>
              </a:defRPr>
            </a:lvl1pPr>
            <a:lvl2pPr lvl="1" algn="r" rtl="0">
              <a:spcBef>
                <a:spcPts val="0"/>
              </a:spcBef>
              <a:spcAft>
                <a:spcPts val="0"/>
              </a:spcAft>
              <a:buNone/>
              <a:defRPr>
                <a:solidFill>
                  <a:srgbClr val="000D74"/>
                </a:solidFill>
                <a:latin typeface="Didact Gothic"/>
                <a:ea typeface="Didact Gothic"/>
                <a:cs typeface="Didact Gothic"/>
                <a:sym typeface="Didact Gothic"/>
              </a:defRPr>
            </a:lvl2pPr>
            <a:lvl3pPr lvl="2" algn="r" rtl="0">
              <a:spcBef>
                <a:spcPts val="0"/>
              </a:spcBef>
              <a:spcAft>
                <a:spcPts val="0"/>
              </a:spcAft>
              <a:buNone/>
              <a:defRPr>
                <a:solidFill>
                  <a:srgbClr val="000D74"/>
                </a:solidFill>
                <a:latin typeface="Didact Gothic"/>
                <a:ea typeface="Didact Gothic"/>
                <a:cs typeface="Didact Gothic"/>
                <a:sym typeface="Didact Gothic"/>
              </a:defRPr>
            </a:lvl3pPr>
            <a:lvl4pPr lvl="3" algn="r" rtl="0">
              <a:spcBef>
                <a:spcPts val="0"/>
              </a:spcBef>
              <a:spcAft>
                <a:spcPts val="0"/>
              </a:spcAft>
              <a:buNone/>
              <a:defRPr>
                <a:solidFill>
                  <a:srgbClr val="000D74"/>
                </a:solidFill>
                <a:latin typeface="Didact Gothic"/>
                <a:ea typeface="Didact Gothic"/>
                <a:cs typeface="Didact Gothic"/>
                <a:sym typeface="Didact Gothic"/>
              </a:defRPr>
            </a:lvl4pPr>
            <a:lvl5pPr lvl="4" algn="r" rtl="0">
              <a:spcBef>
                <a:spcPts val="0"/>
              </a:spcBef>
              <a:spcAft>
                <a:spcPts val="0"/>
              </a:spcAft>
              <a:buNone/>
              <a:defRPr>
                <a:solidFill>
                  <a:srgbClr val="000D74"/>
                </a:solidFill>
                <a:latin typeface="Didact Gothic"/>
                <a:ea typeface="Didact Gothic"/>
                <a:cs typeface="Didact Gothic"/>
                <a:sym typeface="Didact Gothic"/>
              </a:defRPr>
            </a:lvl5pPr>
            <a:lvl6pPr lvl="5" algn="r" rtl="0">
              <a:spcBef>
                <a:spcPts val="0"/>
              </a:spcBef>
              <a:spcAft>
                <a:spcPts val="0"/>
              </a:spcAft>
              <a:buNone/>
              <a:defRPr>
                <a:solidFill>
                  <a:srgbClr val="000D74"/>
                </a:solidFill>
                <a:latin typeface="Didact Gothic"/>
                <a:ea typeface="Didact Gothic"/>
                <a:cs typeface="Didact Gothic"/>
                <a:sym typeface="Didact Gothic"/>
              </a:defRPr>
            </a:lvl6pPr>
            <a:lvl7pPr lvl="6" algn="r" rtl="0">
              <a:spcBef>
                <a:spcPts val="0"/>
              </a:spcBef>
              <a:spcAft>
                <a:spcPts val="0"/>
              </a:spcAft>
              <a:buNone/>
              <a:defRPr>
                <a:solidFill>
                  <a:srgbClr val="000D74"/>
                </a:solidFill>
                <a:latin typeface="Didact Gothic"/>
                <a:ea typeface="Didact Gothic"/>
                <a:cs typeface="Didact Gothic"/>
                <a:sym typeface="Didact Gothic"/>
              </a:defRPr>
            </a:lvl7pPr>
            <a:lvl8pPr lvl="7" algn="r" rtl="0">
              <a:spcBef>
                <a:spcPts val="0"/>
              </a:spcBef>
              <a:spcAft>
                <a:spcPts val="0"/>
              </a:spcAft>
              <a:buNone/>
              <a:defRPr>
                <a:solidFill>
                  <a:srgbClr val="000D74"/>
                </a:solidFill>
                <a:latin typeface="Didact Gothic"/>
                <a:ea typeface="Didact Gothic"/>
                <a:cs typeface="Didact Gothic"/>
                <a:sym typeface="Didact Gothic"/>
              </a:defRPr>
            </a:lvl8pPr>
            <a:lvl9pPr lvl="8" algn="r" rtl="0">
              <a:spcBef>
                <a:spcPts val="0"/>
              </a:spcBef>
              <a:spcAft>
                <a:spcPts val="0"/>
              </a:spcAft>
              <a:buNone/>
              <a:defRPr>
                <a:solidFill>
                  <a:srgbClr val="000D74"/>
                </a:solidFill>
                <a:latin typeface="Didact Gothic"/>
                <a:ea typeface="Didact Gothic"/>
                <a:cs typeface="Didact Gothic"/>
                <a:sym typeface="Didact Gothic"/>
              </a:defRPr>
            </a:lvl9pPr>
          </a:lstStyle>
          <a:p>
            <a:endParaRPr dirty="0"/>
          </a:p>
        </p:txBody>
      </p:sp>
      <p:cxnSp>
        <p:nvCxnSpPr>
          <p:cNvPr id="176" name="Google Shape;176;p19"/>
          <p:cNvCxnSpPr/>
          <p:nvPr/>
        </p:nvCxnSpPr>
        <p:spPr>
          <a:xfrm>
            <a:off x="630769" y="730497"/>
            <a:ext cx="8511750" cy="0"/>
          </a:xfrm>
          <a:prstGeom prst="straightConnector1">
            <a:avLst/>
          </a:prstGeom>
          <a:noFill/>
          <a:ln w="28575" cap="flat" cmpd="sng">
            <a:solidFill>
              <a:schemeClr val="lt1"/>
            </a:solidFill>
            <a:prstDash val="solid"/>
            <a:round/>
            <a:headEnd type="none" w="med" len="med"/>
            <a:tailEnd type="none" w="med" len="med"/>
          </a:ln>
        </p:spPr>
      </p:cxnSp>
      <p:sp>
        <p:nvSpPr>
          <p:cNvPr id="177" name="Google Shape;177;p19"/>
          <p:cNvSpPr txBox="1">
            <a:spLocks noGrp="1"/>
          </p:cNvSpPr>
          <p:nvPr>
            <p:ph type="title"/>
          </p:nvPr>
        </p:nvSpPr>
        <p:spPr>
          <a:xfrm>
            <a:off x="629175" y="0"/>
            <a:ext cx="8514900"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rgbClr val="000D74"/>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78" name="Google Shape;178;p19"/>
          <p:cNvSpPr txBox="1">
            <a:spLocks noGrp="1"/>
          </p:cNvSpPr>
          <p:nvPr>
            <p:ph type="subTitle" idx="2"/>
          </p:nvPr>
        </p:nvSpPr>
        <p:spPr>
          <a:xfrm>
            <a:off x="630769" y="714900"/>
            <a:ext cx="3398625" cy="437850"/>
          </a:xfrm>
          <a:prstGeom prst="rect">
            <a:avLst/>
          </a:prstGeom>
        </p:spPr>
        <p:txBody>
          <a:bodyPr spcFirstLastPara="1" wrap="square" lIns="91425" tIns="91425" rIns="91425" bIns="91425" anchor="t" anchorCtr="0">
            <a:noAutofit/>
          </a:bodyPr>
          <a:lstStyle>
            <a:lvl1pPr lvl="0" algn="l" rtl="0">
              <a:spcBef>
                <a:spcPts val="0"/>
              </a:spcBef>
              <a:spcAft>
                <a:spcPts val="0"/>
              </a:spcAft>
              <a:buClr>
                <a:srgbClr val="0072CE"/>
              </a:buClr>
              <a:buSzPts val="2300"/>
              <a:buFont typeface="Inter"/>
              <a:buNone/>
              <a:defRPr sz="1575" b="1">
                <a:solidFill>
                  <a:srgbClr val="0072CE"/>
                </a:solidFill>
                <a:latin typeface="Inter"/>
                <a:ea typeface="Inter"/>
                <a:cs typeface="Inter"/>
                <a:sym typeface="Inter"/>
              </a:defRPr>
            </a:lvl1pPr>
            <a:lvl2pPr lvl="1" algn="l" rtl="0">
              <a:spcBef>
                <a:spcPts val="0"/>
              </a:spcBef>
              <a:spcAft>
                <a:spcPts val="0"/>
              </a:spcAft>
              <a:buSzPts val="1400"/>
              <a:buNone/>
              <a:defRPr>
                <a:latin typeface="Inter Light"/>
                <a:ea typeface="Inter Light"/>
                <a:cs typeface="Inter Light"/>
                <a:sym typeface="Inter Light"/>
              </a:defRPr>
            </a:lvl2pPr>
            <a:lvl3pPr lvl="2" algn="l" rtl="0">
              <a:spcBef>
                <a:spcPts val="0"/>
              </a:spcBef>
              <a:spcAft>
                <a:spcPts val="0"/>
              </a:spcAft>
              <a:buSzPts val="1400"/>
              <a:buNone/>
              <a:defRPr>
                <a:latin typeface="Inter Light"/>
                <a:ea typeface="Inter Light"/>
                <a:cs typeface="Inter Light"/>
                <a:sym typeface="Inter Light"/>
              </a:defRPr>
            </a:lvl3pPr>
            <a:lvl4pPr lvl="3" algn="l" rtl="0">
              <a:spcBef>
                <a:spcPts val="0"/>
              </a:spcBef>
              <a:spcAft>
                <a:spcPts val="0"/>
              </a:spcAft>
              <a:buSzPts val="1400"/>
              <a:buNone/>
              <a:defRPr>
                <a:latin typeface="Inter Light"/>
                <a:ea typeface="Inter Light"/>
                <a:cs typeface="Inter Light"/>
                <a:sym typeface="Inter Light"/>
              </a:defRPr>
            </a:lvl4pPr>
            <a:lvl5pPr lvl="4" algn="l" rtl="0">
              <a:spcBef>
                <a:spcPts val="0"/>
              </a:spcBef>
              <a:spcAft>
                <a:spcPts val="0"/>
              </a:spcAft>
              <a:buSzPts val="1400"/>
              <a:buNone/>
              <a:defRPr>
                <a:latin typeface="Inter Light"/>
                <a:ea typeface="Inter Light"/>
                <a:cs typeface="Inter Light"/>
                <a:sym typeface="Inter Light"/>
              </a:defRPr>
            </a:lvl5pPr>
            <a:lvl6pPr lvl="5" algn="l" rtl="0">
              <a:spcBef>
                <a:spcPts val="0"/>
              </a:spcBef>
              <a:spcAft>
                <a:spcPts val="0"/>
              </a:spcAft>
              <a:buSzPts val="1400"/>
              <a:buNone/>
              <a:defRPr>
                <a:latin typeface="Inter Light"/>
                <a:ea typeface="Inter Light"/>
                <a:cs typeface="Inter Light"/>
                <a:sym typeface="Inter Light"/>
              </a:defRPr>
            </a:lvl6pPr>
            <a:lvl7pPr lvl="6" algn="l" rtl="0">
              <a:spcBef>
                <a:spcPts val="0"/>
              </a:spcBef>
              <a:spcAft>
                <a:spcPts val="0"/>
              </a:spcAft>
              <a:buSzPts val="1400"/>
              <a:buNone/>
              <a:defRPr>
                <a:latin typeface="Inter Light"/>
                <a:ea typeface="Inter Light"/>
                <a:cs typeface="Inter Light"/>
                <a:sym typeface="Inter Light"/>
              </a:defRPr>
            </a:lvl7pPr>
            <a:lvl8pPr lvl="7" algn="l" rtl="0">
              <a:spcBef>
                <a:spcPts val="0"/>
              </a:spcBef>
              <a:spcAft>
                <a:spcPts val="0"/>
              </a:spcAft>
              <a:buSzPts val="1400"/>
              <a:buNone/>
              <a:defRPr>
                <a:latin typeface="Inter Light"/>
                <a:ea typeface="Inter Light"/>
                <a:cs typeface="Inter Light"/>
                <a:sym typeface="Inter Light"/>
              </a:defRPr>
            </a:lvl8pPr>
            <a:lvl9pPr lvl="8" algn="l" rtl="0">
              <a:spcBef>
                <a:spcPts val="0"/>
              </a:spcBef>
              <a:spcAft>
                <a:spcPts val="0"/>
              </a:spcAft>
              <a:buSzPts val="1400"/>
              <a:buNone/>
              <a:defRPr>
                <a:latin typeface="Inter Light"/>
                <a:ea typeface="Inter Light"/>
                <a:cs typeface="Inter Light"/>
                <a:sym typeface="Inter Light"/>
              </a:defRPr>
            </a:lvl9pPr>
          </a:lstStyle>
          <a:p>
            <a:endParaRPr/>
          </a:p>
        </p:txBody>
      </p:sp>
      <p:sp>
        <p:nvSpPr>
          <p:cNvPr id="179" name="Google Shape;179;p19"/>
          <p:cNvSpPr txBox="1">
            <a:spLocks noGrp="1"/>
          </p:cNvSpPr>
          <p:nvPr>
            <p:ph type="body" idx="3"/>
          </p:nvPr>
        </p:nvSpPr>
        <p:spPr>
          <a:xfrm>
            <a:off x="630769" y="1518375"/>
            <a:ext cx="7914375" cy="2676150"/>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a:solidFill>
                  <a:schemeClr val="dk1"/>
                </a:solidFill>
              </a:defRPr>
            </a:lvl1pPr>
            <a:lvl2pPr marL="685800" lvl="1" indent="-257175" algn="l" rtl="0">
              <a:lnSpc>
                <a:spcPct val="90000"/>
              </a:lnSpc>
              <a:spcBef>
                <a:spcPts val="375"/>
              </a:spcBef>
              <a:spcAft>
                <a:spcPts val="0"/>
              </a:spcAft>
              <a:buClr>
                <a:schemeClr val="dk1"/>
              </a:buClr>
              <a:buSzPts val="1800"/>
              <a:buChar char="o"/>
              <a:defRPr>
                <a:solidFill>
                  <a:schemeClr val="dk1"/>
                </a:solidFill>
              </a:defRPr>
            </a:lvl2pPr>
            <a:lvl3pPr marL="1028700" lvl="2" indent="-257175" algn="l" rtl="0">
              <a:lnSpc>
                <a:spcPct val="90000"/>
              </a:lnSpc>
              <a:spcBef>
                <a:spcPts val="375"/>
              </a:spcBef>
              <a:spcAft>
                <a:spcPts val="0"/>
              </a:spcAft>
              <a:buClr>
                <a:schemeClr val="dk1"/>
              </a:buClr>
              <a:buSzPts val="1800"/>
              <a:buChar char="—"/>
              <a:defRPr>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a:p>
        </p:txBody>
      </p:sp>
    </p:spTree>
    <p:extLst>
      <p:ext uri="{BB962C8B-B14F-4D97-AF65-F5344CB8AC3E}">
        <p14:creationId xmlns:p14="http://schemas.microsoft.com/office/powerpoint/2010/main" val="20253786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reserve="1">
  <p:cSld name="Custom Layout">
    <p:spTree>
      <p:nvGrpSpPr>
        <p:cNvPr id="1" name="Shape 180"/>
        <p:cNvGrpSpPr/>
        <p:nvPr/>
      </p:nvGrpSpPr>
      <p:grpSpPr>
        <a:xfrm>
          <a:off x="0" y="0"/>
          <a:ext cx="0" cy="0"/>
          <a:chOff x="0" y="0"/>
          <a:chExt cx="0" cy="0"/>
        </a:xfrm>
      </p:grpSpPr>
      <p:sp>
        <p:nvSpPr>
          <p:cNvPr id="181" name="Google Shape;181;p20"/>
          <p:cNvSpPr txBox="1">
            <a:spLocks noGrp="1"/>
          </p:cNvSpPr>
          <p:nvPr>
            <p:ph type="subTitle" idx="1"/>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algn="r" rtl="0">
              <a:spcBef>
                <a:spcPts val="0"/>
              </a:spcBef>
              <a:spcAft>
                <a:spcPts val="0"/>
              </a:spcAft>
              <a:buNone/>
              <a:defRPr>
                <a:solidFill>
                  <a:srgbClr val="000D74"/>
                </a:solidFill>
                <a:latin typeface="Didact Gothic"/>
                <a:ea typeface="Didact Gothic"/>
                <a:cs typeface="Didact Gothic"/>
                <a:sym typeface="Didact Gothic"/>
              </a:defRPr>
            </a:lvl2pPr>
            <a:lvl3pPr lvl="2" algn="r" rtl="0">
              <a:spcBef>
                <a:spcPts val="0"/>
              </a:spcBef>
              <a:spcAft>
                <a:spcPts val="0"/>
              </a:spcAft>
              <a:buNone/>
              <a:defRPr>
                <a:solidFill>
                  <a:srgbClr val="000D74"/>
                </a:solidFill>
                <a:latin typeface="Didact Gothic"/>
                <a:ea typeface="Didact Gothic"/>
                <a:cs typeface="Didact Gothic"/>
                <a:sym typeface="Didact Gothic"/>
              </a:defRPr>
            </a:lvl3pPr>
            <a:lvl4pPr lvl="3" algn="r" rtl="0">
              <a:spcBef>
                <a:spcPts val="0"/>
              </a:spcBef>
              <a:spcAft>
                <a:spcPts val="0"/>
              </a:spcAft>
              <a:buNone/>
              <a:defRPr>
                <a:solidFill>
                  <a:srgbClr val="000D74"/>
                </a:solidFill>
                <a:latin typeface="Didact Gothic"/>
                <a:ea typeface="Didact Gothic"/>
                <a:cs typeface="Didact Gothic"/>
                <a:sym typeface="Didact Gothic"/>
              </a:defRPr>
            </a:lvl4pPr>
            <a:lvl5pPr lvl="4" algn="r" rtl="0">
              <a:spcBef>
                <a:spcPts val="0"/>
              </a:spcBef>
              <a:spcAft>
                <a:spcPts val="0"/>
              </a:spcAft>
              <a:buNone/>
              <a:defRPr>
                <a:solidFill>
                  <a:srgbClr val="000D74"/>
                </a:solidFill>
                <a:latin typeface="Didact Gothic"/>
                <a:ea typeface="Didact Gothic"/>
                <a:cs typeface="Didact Gothic"/>
                <a:sym typeface="Didact Gothic"/>
              </a:defRPr>
            </a:lvl5pPr>
            <a:lvl6pPr lvl="5" algn="r" rtl="0">
              <a:spcBef>
                <a:spcPts val="0"/>
              </a:spcBef>
              <a:spcAft>
                <a:spcPts val="0"/>
              </a:spcAft>
              <a:buNone/>
              <a:defRPr>
                <a:solidFill>
                  <a:srgbClr val="000D74"/>
                </a:solidFill>
                <a:latin typeface="Didact Gothic"/>
                <a:ea typeface="Didact Gothic"/>
                <a:cs typeface="Didact Gothic"/>
                <a:sym typeface="Didact Gothic"/>
              </a:defRPr>
            </a:lvl6pPr>
            <a:lvl7pPr lvl="6" algn="r" rtl="0">
              <a:spcBef>
                <a:spcPts val="0"/>
              </a:spcBef>
              <a:spcAft>
                <a:spcPts val="0"/>
              </a:spcAft>
              <a:buNone/>
              <a:defRPr>
                <a:solidFill>
                  <a:srgbClr val="000D74"/>
                </a:solidFill>
                <a:latin typeface="Didact Gothic"/>
                <a:ea typeface="Didact Gothic"/>
                <a:cs typeface="Didact Gothic"/>
                <a:sym typeface="Didact Gothic"/>
              </a:defRPr>
            </a:lvl7pPr>
            <a:lvl8pPr lvl="7" algn="r" rtl="0">
              <a:spcBef>
                <a:spcPts val="0"/>
              </a:spcBef>
              <a:spcAft>
                <a:spcPts val="0"/>
              </a:spcAft>
              <a:buNone/>
              <a:defRPr>
                <a:solidFill>
                  <a:srgbClr val="000D74"/>
                </a:solidFill>
                <a:latin typeface="Didact Gothic"/>
                <a:ea typeface="Didact Gothic"/>
                <a:cs typeface="Didact Gothic"/>
                <a:sym typeface="Didact Gothic"/>
              </a:defRPr>
            </a:lvl8pPr>
            <a:lvl9pPr lvl="8" algn="r" rtl="0">
              <a:spcBef>
                <a:spcPts val="0"/>
              </a:spcBef>
              <a:spcAft>
                <a:spcPts val="0"/>
              </a:spcAft>
              <a:buNone/>
              <a:defRPr>
                <a:solidFill>
                  <a:srgbClr val="000D74"/>
                </a:solidFill>
                <a:latin typeface="Didact Gothic"/>
                <a:ea typeface="Didact Gothic"/>
                <a:cs typeface="Didact Gothic"/>
                <a:sym typeface="Didact Gothic"/>
              </a:defRPr>
            </a:lvl9pPr>
          </a:lstStyle>
          <a:p>
            <a:endParaRPr/>
          </a:p>
        </p:txBody>
      </p:sp>
      <p:cxnSp>
        <p:nvCxnSpPr>
          <p:cNvPr id="182" name="Google Shape;182;p20"/>
          <p:cNvCxnSpPr/>
          <p:nvPr/>
        </p:nvCxnSpPr>
        <p:spPr>
          <a:xfrm>
            <a:off x="630769" y="730497"/>
            <a:ext cx="8511750" cy="0"/>
          </a:xfrm>
          <a:prstGeom prst="straightConnector1">
            <a:avLst/>
          </a:prstGeom>
          <a:noFill/>
          <a:ln w="28575" cap="flat" cmpd="sng">
            <a:solidFill>
              <a:srgbClr val="B9D8EB"/>
            </a:solidFill>
            <a:prstDash val="solid"/>
            <a:round/>
            <a:headEnd type="none" w="med" len="med"/>
            <a:tailEnd type="none" w="med" len="med"/>
          </a:ln>
        </p:spPr>
      </p:cxnSp>
      <p:sp>
        <p:nvSpPr>
          <p:cNvPr id="183" name="Google Shape;183;p20"/>
          <p:cNvSpPr txBox="1">
            <a:spLocks noGrp="1"/>
          </p:cNvSpPr>
          <p:nvPr>
            <p:ph type="title"/>
          </p:nvPr>
        </p:nvSpPr>
        <p:spPr>
          <a:xfrm>
            <a:off x="629175" y="0"/>
            <a:ext cx="8514900"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rgbClr val="000D74"/>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84" name="Google Shape;184;p20"/>
          <p:cNvSpPr txBox="1">
            <a:spLocks noGrp="1"/>
          </p:cNvSpPr>
          <p:nvPr>
            <p:ph type="subTitle" idx="2"/>
          </p:nvPr>
        </p:nvSpPr>
        <p:spPr>
          <a:xfrm>
            <a:off x="630769" y="714900"/>
            <a:ext cx="3398625" cy="437850"/>
          </a:xfrm>
          <a:prstGeom prst="rect">
            <a:avLst/>
          </a:prstGeom>
        </p:spPr>
        <p:txBody>
          <a:bodyPr spcFirstLastPara="1" wrap="square" lIns="91425" tIns="91425" rIns="91425" bIns="91425" anchor="t" anchorCtr="0">
            <a:noAutofit/>
          </a:bodyPr>
          <a:lstStyle>
            <a:lvl1pPr lvl="0" algn="l" rtl="0">
              <a:spcBef>
                <a:spcPts val="0"/>
              </a:spcBef>
              <a:spcAft>
                <a:spcPts val="0"/>
              </a:spcAft>
              <a:buClr>
                <a:srgbClr val="0072CE"/>
              </a:buClr>
              <a:buSzPts val="2300"/>
              <a:buFont typeface="Inter"/>
              <a:buNone/>
              <a:defRPr sz="1575" b="1">
                <a:solidFill>
                  <a:srgbClr val="0072CE"/>
                </a:solidFill>
                <a:latin typeface="Inter"/>
                <a:ea typeface="Inter"/>
                <a:cs typeface="Inter"/>
                <a:sym typeface="Inter"/>
              </a:defRPr>
            </a:lvl1pPr>
            <a:lvl2pPr lvl="1" algn="l" rtl="0">
              <a:spcBef>
                <a:spcPts val="0"/>
              </a:spcBef>
              <a:spcAft>
                <a:spcPts val="0"/>
              </a:spcAft>
              <a:buSzPts val="1400"/>
              <a:buNone/>
              <a:defRPr>
                <a:latin typeface="Inter Light"/>
                <a:ea typeface="Inter Light"/>
                <a:cs typeface="Inter Light"/>
                <a:sym typeface="Inter Light"/>
              </a:defRPr>
            </a:lvl2pPr>
            <a:lvl3pPr lvl="2" algn="l" rtl="0">
              <a:spcBef>
                <a:spcPts val="0"/>
              </a:spcBef>
              <a:spcAft>
                <a:spcPts val="0"/>
              </a:spcAft>
              <a:buSzPts val="1400"/>
              <a:buNone/>
              <a:defRPr>
                <a:latin typeface="Inter Light"/>
                <a:ea typeface="Inter Light"/>
                <a:cs typeface="Inter Light"/>
                <a:sym typeface="Inter Light"/>
              </a:defRPr>
            </a:lvl3pPr>
            <a:lvl4pPr lvl="3" algn="l" rtl="0">
              <a:spcBef>
                <a:spcPts val="0"/>
              </a:spcBef>
              <a:spcAft>
                <a:spcPts val="0"/>
              </a:spcAft>
              <a:buSzPts val="1400"/>
              <a:buNone/>
              <a:defRPr>
                <a:latin typeface="Inter Light"/>
                <a:ea typeface="Inter Light"/>
                <a:cs typeface="Inter Light"/>
                <a:sym typeface="Inter Light"/>
              </a:defRPr>
            </a:lvl4pPr>
            <a:lvl5pPr lvl="4" algn="l" rtl="0">
              <a:spcBef>
                <a:spcPts val="0"/>
              </a:spcBef>
              <a:spcAft>
                <a:spcPts val="0"/>
              </a:spcAft>
              <a:buSzPts val="1400"/>
              <a:buNone/>
              <a:defRPr>
                <a:latin typeface="Inter Light"/>
                <a:ea typeface="Inter Light"/>
                <a:cs typeface="Inter Light"/>
                <a:sym typeface="Inter Light"/>
              </a:defRPr>
            </a:lvl5pPr>
            <a:lvl6pPr lvl="5" algn="l" rtl="0">
              <a:spcBef>
                <a:spcPts val="0"/>
              </a:spcBef>
              <a:spcAft>
                <a:spcPts val="0"/>
              </a:spcAft>
              <a:buSzPts val="1400"/>
              <a:buNone/>
              <a:defRPr>
                <a:latin typeface="Inter Light"/>
                <a:ea typeface="Inter Light"/>
                <a:cs typeface="Inter Light"/>
                <a:sym typeface="Inter Light"/>
              </a:defRPr>
            </a:lvl6pPr>
            <a:lvl7pPr lvl="6" algn="l" rtl="0">
              <a:spcBef>
                <a:spcPts val="0"/>
              </a:spcBef>
              <a:spcAft>
                <a:spcPts val="0"/>
              </a:spcAft>
              <a:buSzPts val="1400"/>
              <a:buNone/>
              <a:defRPr>
                <a:latin typeface="Inter Light"/>
                <a:ea typeface="Inter Light"/>
                <a:cs typeface="Inter Light"/>
                <a:sym typeface="Inter Light"/>
              </a:defRPr>
            </a:lvl7pPr>
            <a:lvl8pPr lvl="7" algn="l" rtl="0">
              <a:spcBef>
                <a:spcPts val="0"/>
              </a:spcBef>
              <a:spcAft>
                <a:spcPts val="0"/>
              </a:spcAft>
              <a:buSzPts val="1400"/>
              <a:buNone/>
              <a:defRPr>
                <a:latin typeface="Inter Light"/>
                <a:ea typeface="Inter Light"/>
                <a:cs typeface="Inter Light"/>
                <a:sym typeface="Inter Light"/>
              </a:defRPr>
            </a:lvl8pPr>
            <a:lvl9pPr lvl="8" algn="l" rtl="0">
              <a:spcBef>
                <a:spcPts val="0"/>
              </a:spcBef>
              <a:spcAft>
                <a:spcPts val="0"/>
              </a:spcAft>
              <a:buSzPts val="1400"/>
              <a:buNone/>
              <a:defRPr>
                <a:latin typeface="Inter Light"/>
                <a:ea typeface="Inter Light"/>
                <a:cs typeface="Inter Light"/>
                <a:sym typeface="Inter Light"/>
              </a:defRPr>
            </a:lvl9pPr>
          </a:lstStyle>
          <a:p>
            <a:endParaRPr/>
          </a:p>
        </p:txBody>
      </p:sp>
      <p:sp>
        <p:nvSpPr>
          <p:cNvPr id="185" name="Google Shape;185;p20"/>
          <p:cNvSpPr txBox="1">
            <a:spLocks noGrp="1"/>
          </p:cNvSpPr>
          <p:nvPr>
            <p:ph type="body" idx="3"/>
          </p:nvPr>
        </p:nvSpPr>
        <p:spPr>
          <a:xfrm>
            <a:off x="630769" y="1518375"/>
            <a:ext cx="7914375" cy="2676150"/>
          </a:xfrm>
          <a:prstGeom prst="rect">
            <a:avLst/>
          </a:prstGeom>
          <a:noFill/>
          <a:ln>
            <a:noFill/>
          </a:ln>
        </p:spPr>
        <p:txBody>
          <a:bodyPr spcFirstLastPara="1" wrap="square" lIns="91425" tIns="45700" rIns="91425" bIns="45700" anchor="t" anchorCtr="0">
            <a:noAutofit/>
          </a:bodyPr>
          <a:lstStyle>
            <a:lvl1pPr marL="342900" lvl="0" indent="-257175" algn="l" rtl="0">
              <a:lnSpc>
                <a:spcPct val="90000"/>
              </a:lnSpc>
              <a:spcBef>
                <a:spcPts val="750"/>
              </a:spcBef>
              <a:spcAft>
                <a:spcPts val="0"/>
              </a:spcAft>
              <a:buClr>
                <a:schemeClr val="dk1"/>
              </a:buClr>
              <a:buSzPts val="1800"/>
              <a:buChar char="•"/>
              <a:defRPr>
                <a:solidFill>
                  <a:schemeClr val="dk1"/>
                </a:solidFill>
              </a:defRPr>
            </a:lvl1pPr>
            <a:lvl2pPr marL="685800" lvl="1" indent="-257175" algn="l" rtl="0">
              <a:lnSpc>
                <a:spcPct val="90000"/>
              </a:lnSpc>
              <a:spcBef>
                <a:spcPts val="375"/>
              </a:spcBef>
              <a:spcAft>
                <a:spcPts val="0"/>
              </a:spcAft>
              <a:buClr>
                <a:schemeClr val="dk1"/>
              </a:buClr>
              <a:buSzPts val="1800"/>
              <a:buChar char="o"/>
              <a:defRPr>
                <a:solidFill>
                  <a:schemeClr val="dk1"/>
                </a:solidFill>
              </a:defRPr>
            </a:lvl2pPr>
            <a:lvl3pPr marL="1028700" lvl="2" indent="-257175" algn="l" rtl="0">
              <a:lnSpc>
                <a:spcPct val="90000"/>
              </a:lnSpc>
              <a:spcBef>
                <a:spcPts val="375"/>
              </a:spcBef>
              <a:spcAft>
                <a:spcPts val="0"/>
              </a:spcAft>
              <a:buClr>
                <a:schemeClr val="dk1"/>
              </a:buClr>
              <a:buSzPts val="1800"/>
              <a:buChar char="—"/>
              <a:defRPr>
                <a:solidFill>
                  <a:schemeClr val="dk1"/>
                </a:solidFill>
              </a:defRPr>
            </a:lvl3pPr>
            <a:lvl4pPr marL="1371600" lvl="3" indent="-257175" algn="l" rtl="0">
              <a:lnSpc>
                <a:spcPct val="90000"/>
              </a:lnSpc>
              <a:spcBef>
                <a:spcPts val="375"/>
              </a:spcBef>
              <a:spcAft>
                <a:spcPts val="0"/>
              </a:spcAft>
              <a:buClr>
                <a:schemeClr val="dk1"/>
              </a:buClr>
              <a:buSzPts val="1800"/>
              <a:buChar char="•"/>
              <a:defRPr>
                <a:solidFill>
                  <a:schemeClr val="dk1"/>
                </a:solidFill>
              </a:defRPr>
            </a:lvl4pPr>
            <a:lvl5pPr marL="1714500" lvl="4" indent="-257175" algn="l" rtl="0">
              <a:lnSpc>
                <a:spcPct val="90000"/>
              </a:lnSpc>
              <a:spcBef>
                <a:spcPts val="375"/>
              </a:spcBef>
              <a:spcAft>
                <a:spcPts val="0"/>
              </a:spcAft>
              <a:buClr>
                <a:schemeClr val="dk1"/>
              </a:buClr>
              <a:buSzPts val="1800"/>
              <a:buChar char="•"/>
              <a:defRPr>
                <a:solidFill>
                  <a:schemeClr val="dk1"/>
                </a:solidFill>
              </a:defRPr>
            </a:lvl5pPr>
            <a:lvl6pPr marL="2057400" lvl="5" indent="-257175" algn="l" rtl="0">
              <a:lnSpc>
                <a:spcPct val="90000"/>
              </a:lnSpc>
              <a:spcBef>
                <a:spcPts val="375"/>
              </a:spcBef>
              <a:spcAft>
                <a:spcPts val="0"/>
              </a:spcAft>
              <a:buSzPts val="1800"/>
              <a:buChar char="•"/>
              <a:defRPr/>
            </a:lvl6pPr>
            <a:lvl7pPr marL="2400300" lvl="6" indent="-257175" algn="l" rtl="0">
              <a:lnSpc>
                <a:spcPct val="90000"/>
              </a:lnSpc>
              <a:spcBef>
                <a:spcPts val="375"/>
              </a:spcBef>
              <a:spcAft>
                <a:spcPts val="0"/>
              </a:spcAft>
              <a:buSzPts val="1800"/>
              <a:buChar char="•"/>
              <a:defRPr/>
            </a:lvl7pPr>
            <a:lvl8pPr marL="2743200" lvl="7" indent="-257175" algn="l" rtl="0">
              <a:lnSpc>
                <a:spcPct val="90000"/>
              </a:lnSpc>
              <a:spcBef>
                <a:spcPts val="375"/>
              </a:spcBef>
              <a:spcAft>
                <a:spcPts val="0"/>
              </a:spcAft>
              <a:buSzPts val="1800"/>
              <a:buChar char="•"/>
              <a:defRPr/>
            </a:lvl8pPr>
            <a:lvl9pPr marL="3086100" lvl="8" indent="-257175" algn="l" rtl="0">
              <a:lnSpc>
                <a:spcPct val="90000"/>
              </a:lnSpc>
              <a:spcBef>
                <a:spcPts val="375"/>
              </a:spcBef>
              <a:spcAft>
                <a:spcPts val="0"/>
              </a:spcAft>
              <a:buSzPts val="1800"/>
              <a:buChar char="•"/>
              <a:defRPr/>
            </a:lvl9pPr>
          </a:lstStyle>
          <a:p>
            <a:endParaRPr/>
          </a:p>
        </p:txBody>
      </p:sp>
    </p:spTree>
    <p:extLst>
      <p:ext uri="{BB962C8B-B14F-4D97-AF65-F5344CB8AC3E}">
        <p14:creationId xmlns:p14="http://schemas.microsoft.com/office/powerpoint/2010/main" val="26972450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3434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46953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358938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5281211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6849555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9890808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018059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8218266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0588181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8219973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4969647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4597625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95406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0"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96323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4827069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6842291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731453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6FD92-00CE-D1D2-2F1A-393EB4A36E37}"/>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9431481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7204203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3384726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5659202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92365541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40130533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8188358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95037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0"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97521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4123978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BD271-7661-5FB7-2172-7BA137660E55}"/>
              </a:ext>
            </a:extLst>
          </p:cNvPr>
          <p:cNvSpPr/>
          <p:nvPr userDrawn="1"/>
        </p:nvSpPr>
        <p:spPr>
          <a:xfrm>
            <a:off x="0" y="438150"/>
            <a:ext cx="9144000" cy="4267200"/>
          </a:xfrm>
          <a:prstGeom prst="rect">
            <a:avLst/>
          </a:prstGeom>
          <a:solidFill>
            <a:srgbClr val="1A2C6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 name="Content Placeholder 2">
            <a:extLst>
              <a:ext uri="{FF2B5EF4-FFF2-40B4-BE49-F238E27FC236}">
                <a16:creationId xmlns:a16="http://schemas.microsoft.com/office/drawing/2014/main" id="{F05663CE-81C5-76F1-F1C7-8341F3979EC6}"/>
              </a:ext>
            </a:extLst>
          </p:cNvPr>
          <p:cNvSpPr>
            <a:spLocks noGrp="1"/>
          </p:cNvSpPr>
          <p:nvPr>
            <p:ph idx="1"/>
          </p:nvPr>
        </p:nvSpPr>
        <p:spPr>
          <a:xfrm>
            <a:off x="152400" y="2266950"/>
            <a:ext cx="8839200" cy="523220"/>
          </a:xfrm>
          <a:prstGeom prst="rect">
            <a:avLst/>
          </a:prstGeom>
        </p:spPr>
        <p:txBody>
          <a:bodyPr>
            <a:spAutoFit/>
          </a:bodyPr>
          <a:lstStyle>
            <a:lvl1pPr marL="0" indent="0" algn="ctr">
              <a:buNone/>
              <a:defRPr sz="2800">
                <a:solidFill>
                  <a:schemeClr val="bg1"/>
                </a:solidFill>
              </a:defRPr>
            </a:lvl1pPr>
            <a:lvl2pPr>
              <a:defRPr sz="1800"/>
            </a:lvl2pPr>
            <a:lvl3pPr>
              <a:defRPr sz="16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16370486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622576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83934062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618798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711185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77525841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1259294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03423542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44783428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7931650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81615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BD271-7661-5FB7-2172-7BA137660E55}"/>
              </a:ext>
            </a:extLst>
          </p:cNvPr>
          <p:cNvSpPr/>
          <p:nvPr userDrawn="1"/>
        </p:nvSpPr>
        <p:spPr>
          <a:xfrm>
            <a:off x="0" y="438150"/>
            <a:ext cx="9144000" cy="426720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chemeClr val="tx1"/>
              </a:solidFill>
            </a:endParaRPr>
          </a:p>
        </p:txBody>
      </p:sp>
      <p:sp>
        <p:nvSpPr>
          <p:cNvPr id="4" name="Content Placeholder 2">
            <a:extLst>
              <a:ext uri="{FF2B5EF4-FFF2-40B4-BE49-F238E27FC236}">
                <a16:creationId xmlns:a16="http://schemas.microsoft.com/office/drawing/2014/main" id="{A141E127-DB9C-E313-DBE5-8A80AEC8C19C}"/>
              </a:ext>
            </a:extLst>
          </p:cNvPr>
          <p:cNvSpPr>
            <a:spLocks noGrp="1"/>
          </p:cNvSpPr>
          <p:nvPr>
            <p:ph idx="1"/>
          </p:nvPr>
        </p:nvSpPr>
        <p:spPr>
          <a:xfrm>
            <a:off x="152400" y="2266950"/>
            <a:ext cx="8839200" cy="523220"/>
          </a:xfrm>
          <a:prstGeom prst="rect">
            <a:avLst/>
          </a:prstGeom>
        </p:spPr>
        <p:txBody>
          <a:bodyPr>
            <a:spAutoFit/>
          </a:bodyPr>
          <a:lstStyle>
            <a:lvl1pPr marL="0" indent="0" algn="ctr">
              <a:buNone/>
              <a:defRPr sz="2800">
                <a:solidFill>
                  <a:schemeClr val="tx1"/>
                </a:solidFill>
              </a:defRPr>
            </a:lvl1pPr>
            <a:lvl2pPr>
              <a:defRPr sz="1800"/>
            </a:lvl2pPr>
            <a:lvl3pPr>
              <a:defRPr sz="16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41014031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3789040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37879989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75958070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15880043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91968087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2927159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60924245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74690281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67847897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9319923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Page" preserve="1">
  <p:cSld name="Title Page">
    <p:spTree>
      <p:nvGrpSpPr>
        <p:cNvPr id="1" name="Shape 15"/>
        <p:cNvGrpSpPr/>
        <p:nvPr/>
      </p:nvGrpSpPr>
      <p:grpSpPr>
        <a:xfrm>
          <a:off x="0" y="0"/>
          <a:ext cx="0" cy="0"/>
          <a:chOff x="0" y="0"/>
          <a:chExt cx="0" cy="0"/>
        </a:xfrm>
      </p:grpSpPr>
      <p:sp>
        <p:nvSpPr>
          <p:cNvPr id="16" name="Google Shape;16;p2"/>
          <p:cNvSpPr/>
          <p:nvPr/>
        </p:nvSpPr>
        <p:spPr>
          <a:xfrm>
            <a:off x="0" y="-712"/>
            <a:ext cx="4610250" cy="5143500"/>
          </a:xfrm>
          <a:prstGeom prst="rect">
            <a:avLst/>
          </a:prstGeom>
          <a:solidFill>
            <a:srgbClr val="B9D8EB"/>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a:p>
        </p:txBody>
      </p:sp>
      <p:pic>
        <p:nvPicPr>
          <p:cNvPr id="17" name="Google Shape;17;p2"/>
          <p:cNvPicPr preferRelativeResize="0"/>
          <p:nvPr/>
        </p:nvPicPr>
        <p:blipFill rotWithShape="1">
          <a:blip r:embed="rId2">
            <a:alphaModFix/>
          </a:blip>
          <a:srcRect l="49588" t="20071" r="11021" b="437"/>
          <a:stretch/>
        </p:blipFill>
        <p:spPr>
          <a:xfrm>
            <a:off x="4584825" y="-1200"/>
            <a:ext cx="4559177" cy="5175195"/>
          </a:xfrm>
          <a:prstGeom prst="rect">
            <a:avLst/>
          </a:prstGeom>
          <a:noFill/>
          <a:ln>
            <a:noFill/>
          </a:ln>
        </p:spPr>
      </p:pic>
      <p:sp>
        <p:nvSpPr>
          <p:cNvPr id="18" name="Google Shape;18;p2"/>
          <p:cNvSpPr txBox="1">
            <a:spLocks noGrp="1"/>
          </p:cNvSpPr>
          <p:nvPr>
            <p:ph type="title"/>
          </p:nvPr>
        </p:nvSpPr>
        <p:spPr>
          <a:xfrm>
            <a:off x="616800" y="1099875"/>
            <a:ext cx="3331575" cy="402075"/>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rgbClr val="000D74"/>
              </a:buClr>
              <a:buSzPts val="3000"/>
              <a:buNone/>
              <a:defRPr sz="1800">
                <a:solidFill>
                  <a:srgbClr val="000D74"/>
                </a:solidFill>
              </a:defRPr>
            </a:lvl1pPr>
            <a:lvl2pPr lvl="1" rtl="0">
              <a:spcBef>
                <a:spcPts val="0"/>
              </a:spcBef>
              <a:spcAft>
                <a:spcPts val="0"/>
              </a:spcAft>
              <a:buClr>
                <a:srgbClr val="000D74"/>
              </a:buClr>
              <a:buSzPts val="1400"/>
              <a:buNone/>
              <a:defRPr>
                <a:solidFill>
                  <a:srgbClr val="000D74"/>
                </a:solidFill>
              </a:defRPr>
            </a:lvl2pPr>
            <a:lvl3pPr lvl="2" rtl="0">
              <a:spcBef>
                <a:spcPts val="0"/>
              </a:spcBef>
              <a:spcAft>
                <a:spcPts val="0"/>
              </a:spcAft>
              <a:buClr>
                <a:srgbClr val="000D74"/>
              </a:buClr>
              <a:buSzPts val="1400"/>
              <a:buNone/>
              <a:defRPr>
                <a:solidFill>
                  <a:srgbClr val="000D74"/>
                </a:solidFill>
              </a:defRPr>
            </a:lvl3pPr>
            <a:lvl4pPr lvl="3" rtl="0">
              <a:spcBef>
                <a:spcPts val="0"/>
              </a:spcBef>
              <a:spcAft>
                <a:spcPts val="0"/>
              </a:spcAft>
              <a:buClr>
                <a:srgbClr val="000D74"/>
              </a:buClr>
              <a:buSzPts val="1400"/>
              <a:buNone/>
              <a:defRPr>
                <a:solidFill>
                  <a:srgbClr val="000D74"/>
                </a:solidFill>
              </a:defRPr>
            </a:lvl4pPr>
            <a:lvl5pPr lvl="4" rtl="0">
              <a:spcBef>
                <a:spcPts val="0"/>
              </a:spcBef>
              <a:spcAft>
                <a:spcPts val="0"/>
              </a:spcAft>
              <a:buClr>
                <a:srgbClr val="000D74"/>
              </a:buClr>
              <a:buSzPts val="1400"/>
              <a:buNone/>
              <a:defRPr>
                <a:solidFill>
                  <a:srgbClr val="000D74"/>
                </a:solidFill>
              </a:defRPr>
            </a:lvl5pPr>
            <a:lvl6pPr lvl="5" rtl="0">
              <a:spcBef>
                <a:spcPts val="0"/>
              </a:spcBef>
              <a:spcAft>
                <a:spcPts val="0"/>
              </a:spcAft>
              <a:buClr>
                <a:srgbClr val="000D74"/>
              </a:buClr>
              <a:buSzPts val="1400"/>
              <a:buNone/>
              <a:defRPr>
                <a:solidFill>
                  <a:srgbClr val="000D74"/>
                </a:solidFill>
              </a:defRPr>
            </a:lvl6pPr>
            <a:lvl7pPr lvl="6" rtl="0">
              <a:spcBef>
                <a:spcPts val="0"/>
              </a:spcBef>
              <a:spcAft>
                <a:spcPts val="0"/>
              </a:spcAft>
              <a:buClr>
                <a:srgbClr val="000D74"/>
              </a:buClr>
              <a:buSzPts val="1400"/>
              <a:buNone/>
              <a:defRPr>
                <a:solidFill>
                  <a:srgbClr val="000D74"/>
                </a:solidFill>
              </a:defRPr>
            </a:lvl7pPr>
            <a:lvl8pPr lvl="7" rtl="0">
              <a:spcBef>
                <a:spcPts val="0"/>
              </a:spcBef>
              <a:spcAft>
                <a:spcPts val="0"/>
              </a:spcAft>
              <a:buClr>
                <a:srgbClr val="000D74"/>
              </a:buClr>
              <a:buSzPts val="1400"/>
              <a:buNone/>
              <a:defRPr>
                <a:solidFill>
                  <a:srgbClr val="000D74"/>
                </a:solidFill>
              </a:defRPr>
            </a:lvl8pPr>
            <a:lvl9pPr lvl="8" rtl="0">
              <a:spcBef>
                <a:spcPts val="0"/>
              </a:spcBef>
              <a:spcAft>
                <a:spcPts val="0"/>
              </a:spcAft>
              <a:buClr>
                <a:srgbClr val="000D74"/>
              </a:buClr>
              <a:buSzPts val="1400"/>
              <a:buNone/>
              <a:defRPr>
                <a:solidFill>
                  <a:srgbClr val="000D74"/>
                </a:solidFill>
              </a:defRPr>
            </a:lvl9pPr>
          </a:lstStyle>
          <a:p>
            <a:endParaRPr/>
          </a:p>
        </p:txBody>
      </p:sp>
      <p:sp>
        <p:nvSpPr>
          <p:cNvPr id="19" name="Google Shape;19;p2"/>
          <p:cNvSpPr txBox="1">
            <a:spLocks noGrp="1"/>
          </p:cNvSpPr>
          <p:nvPr>
            <p:ph type="subTitle" idx="1"/>
          </p:nvPr>
        </p:nvSpPr>
        <p:spPr>
          <a:xfrm>
            <a:off x="598163" y="1501950"/>
            <a:ext cx="3413925" cy="862425"/>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sz="2700">
                <a:solidFill>
                  <a:srgbClr val="000D74"/>
                </a:solidFill>
                <a:latin typeface="Inter SemiBold"/>
                <a:ea typeface="Inter SemiBold"/>
                <a:cs typeface="Inter SemiBold"/>
                <a:sym typeface="Inter SemiBold"/>
              </a:defRPr>
            </a:lvl1pPr>
            <a:lvl2pPr lvl="1" algn="ctr" rtl="0">
              <a:spcBef>
                <a:spcPts val="0"/>
              </a:spcBef>
              <a:spcAft>
                <a:spcPts val="0"/>
              </a:spcAft>
              <a:buNone/>
              <a:defRPr sz="2550">
                <a:solidFill>
                  <a:srgbClr val="000D74"/>
                </a:solidFill>
              </a:defRPr>
            </a:lvl2pPr>
            <a:lvl3pPr lvl="2" algn="ctr" rtl="0">
              <a:spcBef>
                <a:spcPts val="0"/>
              </a:spcBef>
              <a:spcAft>
                <a:spcPts val="0"/>
              </a:spcAft>
              <a:buNone/>
              <a:defRPr sz="2550">
                <a:solidFill>
                  <a:srgbClr val="000D74"/>
                </a:solidFill>
              </a:defRPr>
            </a:lvl3pPr>
            <a:lvl4pPr lvl="3" algn="ctr" rtl="0">
              <a:spcBef>
                <a:spcPts val="0"/>
              </a:spcBef>
              <a:spcAft>
                <a:spcPts val="0"/>
              </a:spcAft>
              <a:buNone/>
              <a:defRPr sz="2550">
                <a:solidFill>
                  <a:srgbClr val="000D74"/>
                </a:solidFill>
              </a:defRPr>
            </a:lvl4pPr>
            <a:lvl5pPr lvl="4" algn="ctr" rtl="0">
              <a:spcBef>
                <a:spcPts val="0"/>
              </a:spcBef>
              <a:spcAft>
                <a:spcPts val="0"/>
              </a:spcAft>
              <a:buNone/>
              <a:defRPr sz="2550">
                <a:solidFill>
                  <a:srgbClr val="000D74"/>
                </a:solidFill>
              </a:defRPr>
            </a:lvl5pPr>
            <a:lvl6pPr lvl="5" algn="ctr" rtl="0">
              <a:spcBef>
                <a:spcPts val="0"/>
              </a:spcBef>
              <a:spcAft>
                <a:spcPts val="0"/>
              </a:spcAft>
              <a:buNone/>
              <a:defRPr sz="2550">
                <a:solidFill>
                  <a:srgbClr val="000D74"/>
                </a:solidFill>
              </a:defRPr>
            </a:lvl6pPr>
            <a:lvl7pPr lvl="6" algn="ctr" rtl="0">
              <a:spcBef>
                <a:spcPts val="0"/>
              </a:spcBef>
              <a:spcAft>
                <a:spcPts val="0"/>
              </a:spcAft>
              <a:buNone/>
              <a:defRPr sz="2550">
                <a:solidFill>
                  <a:srgbClr val="000D74"/>
                </a:solidFill>
              </a:defRPr>
            </a:lvl7pPr>
            <a:lvl8pPr lvl="7" algn="ctr" rtl="0">
              <a:spcBef>
                <a:spcPts val="0"/>
              </a:spcBef>
              <a:spcAft>
                <a:spcPts val="0"/>
              </a:spcAft>
              <a:buNone/>
              <a:defRPr sz="2550">
                <a:solidFill>
                  <a:srgbClr val="000D74"/>
                </a:solidFill>
              </a:defRPr>
            </a:lvl8pPr>
            <a:lvl9pPr lvl="8" algn="ctr" rtl="0">
              <a:spcBef>
                <a:spcPts val="0"/>
              </a:spcBef>
              <a:spcAft>
                <a:spcPts val="0"/>
              </a:spcAft>
              <a:buNone/>
              <a:defRPr sz="2550">
                <a:solidFill>
                  <a:srgbClr val="000D74"/>
                </a:solidFill>
              </a:defRPr>
            </a:lvl9pPr>
          </a:lstStyle>
          <a:p>
            <a:endParaRPr/>
          </a:p>
        </p:txBody>
      </p:sp>
      <p:sp>
        <p:nvSpPr>
          <p:cNvPr id="20" name="Google Shape;20;p2"/>
          <p:cNvSpPr txBox="1">
            <a:spLocks noGrp="1"/>
          </p:cNvSpPr>
          <p:nvPr>
            <p:ph type="body" idx="2"/>
          </p:nvPr>
        </p:nvSpPr>
        <p:spPr>
          <a:xfrm>
            <a:off x="689344" y="2415244"/>
            <a:ext cx="3259125" cy="1746000"/>
          </a:xfrm>
          <a:prstGeom prst="rect">
            <a:avLst/>
          </a:prstGeom>
        </p:spPr>
        <p:txBody>
          <a:bodyPr spcFirstLastPara="1" wrap="square" lIns="91425" tIns="45700" rIns="91425" bIns="45700" anchor="t" anchorCtr="0">
            <a:noAutofit/>
          </a:bodyPr>
          <a:lstStyle>
            <a:lvl1pPr marL="342900" lvl="0" indent="-247650">
              <a:spcBef>
                <a:spcPts val="750"/>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1pPr>
            <a:lvl2pPr marL="685800" lvl="1" indent="-238125">
              <a:spcBef>
                <a:spcPts val="375"/>
              </a:spcBef>
              <a:spcAft>
                <a:spcPts val="0"/>
              </a:spcAft>
              <a:buClr>
                <a:srgbClr val="000D74"/>
              </a:buClr>
              <a:buSzPts val="1400"/>
              <a:buFont typeface="Montserrat"/>
              <a:buChar char="o"/>
              <a:defRPr>
                <a:solidFill>
                  <a:srgbClr val="000D74"/>
                </a:solidFill>
                <a:latin typeface="Montserrat"/>
                <a:ea typeface="Montserrat"/>
                <a:cs typeface="Montserrat"/>
                <a:sym typeface="Montserrat"/>
              </a:defRPr>
            </a:lvl2pPr>
            <a:lvl3pPr marL="1028700" lvl="2"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3pPr>
            <a:lvl4pPr marL="1371600" lvl="3"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4pPr>
            <a:lvl5pPr marL="1714500" lvl="4"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5pPr>
            <a:lvl6pPr marL="2057400" lvl="5"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6pPr>
            <a:lvl7pPr marL="2400300" lvl="6"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7pPr>
            <a:lvl8pPr marL="2743200" lvl="7"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8pPr>
            <a:lvl9pPr marL="3086100" lvl="8" indent="-247650">
              <a:spcBef>
                <a:spcPts val="375"/>
              </a:spcBef>
              <a:spcAft>
                <a:spcPts val="0"/>
              </a:spcAft>
              <a:buClr>
                <a:srgbClr val="000D74"/>
              </a:buClr>
              <a:buSzPts val="1600"/>
              <a:buFont typeface="Montserrat"/>
              <a:buChar char="•"/>
              <a:defRPr sz="1200">
                <a:solidFill>
                  <a:srgbClr val="000D74"/>
                </a:solidFill>
                <a:latin typeface="Montserrat"/>
                <a:ea typeface="Montserrat"/>
                <a:cs typeface="Montserrat"/>
                <a:sym typeface="Montserrat"/>
              </a:defRPr>
            </a:lvl9pPr>
          </a:lstStyle>
          <a:p>
            <a:endParaRPr/>
          </a:p>
        </p:txBody>
      </p:sp>
      <p:pic>
        <p:nvPicPr>
          <p:cNvPr id="21" name="Google Shape;21;p2"/>
          <p:cNvPicPr preferRelativeResize="0"/>
          <p:nvPr/>
        </p:nvPicPr>
        <p:blipFill>
          <a:blip r:embed="rId3">
            <a:alphaModFix/>
          </a:blip>
          <a:stretch>
            <a:fillRect/>
          </a:stretch>
        </p:blipFill>
        <p:spPr>
          <a:xfrm>
            <a:off x="162178" y="3545044"/>
            <a:ext cx="4084220" cy="1615350"/>
          </a:xfrm>
          <a:prstGeom prst="rect">
            <a:avLst/>
          </a:prstGeom>
          <a:noFill/>
          <a:ln>
            <a:noFill/>
          </a:ln>
        </p:spPr>
      </p:pic>
    </p:spTree>
    <p:extLst>
      <p:ext uri="{BB962C8B-B14F-4D97-AF65-F5344CB8AC3E}">
        <p14:creationId xmlns:p14="http://schemas.microsoft.com/office/powerpoint/2010/main" val="20199535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950031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Page 1" preserve="1">
  <p:cSld name="Title Page 1">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1284525" y="1512842"/>
            <a:ext cx="6574950" cy="557775"/>
          </a:xfrm>
          <a:prstGeom prst="rect">
            <a:avLst/>
          </a:prstGeom>
          <a:noFill/>
          <a:ln>
            <a:noFill/>
          </a:ln>
        </p:spPr>
        <p:txBody>
          <a:bodyPr spcFirstLastPara="1" wrap="square" lIns="91425" tIns="45700" rIns="91425" bIns="45700" anchor="ctr" anchorCtr="0">
            <a:noAutofit/>
          </a:bodyPr>
          <a:lstStyle>
            <a:lvl1pPr lvl="0" algn="ctr" rtl="0">
              <a:lnSpc>
                <a:spcPct val="90000"/>
              </a:lnSpc>
              <a:spcBef>
                <a:spcPts val="0"/>
              </a:spcBef>
              <a:spcAft>
                <a:spcPts val="0"/>
              </a:spcAft>
              <a:buSzPts val="36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 name="Google Shape;24;p3"/>
          <p:cNvSpPr txBox="1">
            <a:spLocks noGrp="1"/>
          </p:cNvSpPr>
          <p:nvPr>
            <p:ph type="subTitle" idx="1"/>
          </p:nvPr>
        </p:nvSpPr>
        <p:spPr>
          <a:xfrm>
            <a:off x="1284525" y="2070619"/>
            <a:ext cx="6574950" cy="2027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1800">
                <a:solidFill>
                  <a:srgbClr val="6CADDF"/>
                </a:solidFill>
                <a:latin typeface="Inter SemiBold"/>
                <a:ea typeface="Inter SemiBold"/>
                <a:cs typeface="Inter SemiBold"/>
                <a:sym typeface="Inter SemiBold"/>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25" name="Google Shape;25;p3"/>
          <p:cNvSpPr txBox="1">
            <a:spLocks noGrp="1"/>
          </p:cNvSpPr>
          <p:nvPr>
            <p:ph type="subTitle" idx="2"/>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rtl="0">
              <a:spcBef>
                <a:spcPts val="0"/>
              </a:spcBef>
              <a:spcAft>
                <a:spcPts val="0"/>
              </a:spcAft>
              <a:buNone/>
              <a:defRPr>
                <a:solidFill>
                  <a:srgbClr val="000D74"/>
                </a:solidFill>
              </a:defRPr>
            </a:lvl2pPr>
            <a:lvl3pPr lvl="2" rtl="0">
              <a:spcBef>
                <a:spcPts val="0"/>
              </a:spcBef>
              <a:spcAft>
                <a:spcPts val="0"/>
              </a:spcAft>
              <a:buNone/>
              <a:defRPr>
                <a:solidFill>
                  <a:srgbClr val="000D74"/>
                </a:solidFill>
              </a:defRPr>
            </a:lvl3pPr>
            <a:lvl4pPr lvl="3" rtl="0">
              <a:spcBef>
                <a:spcPts val="0"/>
              </a:spcBef>
              <a:spcAft>
                <a:spcPts val="0"/>
              </a:spcAft>
              <a:buNone/>
              <a:defRPr>
                <a:solidFill>
                  <a:srgbClr val="000D74"/>
                </a:solidFill>
              </a:defRPr>
            </a:lvl4pPr>
            <a:lvl5pPr lvl="4" rtl="0">
              <a:spcBef>
                <a:spcPts val="0"/>
              </a:spcBef>
              <a:spcAft>
                <a:spcPts val="0"/>
              </a:spcAft>
              <a:buNone/>
              <a:defRPr>
                <a:solidFill>
                  <a:srgbClr val="000D74"/>
                </a:solidFill>
              </a:defRPr>
            </a:lvl5pPr>
            <a:lvl6pPr lvl="5" rtl="0">
              <a:spcBef>
                <a:spcPts val="0"/>
              </a:spcBef>
              <a:spcAft>
                <a:spcPts val="0"/>
              </a:spcAft>
              <a:buNone/>
              <a:defRPr>
                <a:solidFill>
                  <a:srgbClr val="000D74"/>
                </a:solidFill>
              </a:defRPr>
            </a:lvl6pPr>
            <a:lvl7pPr lvl="6" rtl="0">
              <a:spcBef>
                <a:spcPts val="0"/>
              </a:spcBef>
              <a:spcAft>
                <a:spcPts val="0"/>
              </a:spcAft>
              <a:buNone/>
              <a:defRPr>
                <a:solidFill>
                  <a:srgbClr val="000D74"/>
                </a:solidFill>
              </a:defRPr>
            </a:lvl7pPr>
            <a:lvl8pPr lvl="7" rtl="0">
              <a:spcBef>
                <a:spcPts val="0"/>
              </a:spcBef>
              <a:spcAft>
                <a:spcPts val="0"/>
              </a:spcAft>
              <a:buNone/>
              <a:defRPr>
                <a:solidFill>
                  <a:srgbClr val="000D74"/>
                </a:solidFill>
              </a:defRPr>
            </a:lvl8pPr>
            <a:lvl9pPr lvl="8" rtl="0">
              <a:spcBef>
                <a:spcPts val="0"/>
              </a:spcBef>
              <a:spcAft>
                <a:spcPts val="0"/>
              </a:spcAft>
              <a:buNone/>
              <a:defRPr>
                <a:solidFill>
                  <a:srgbClr val="000D74"/>
                </a:solidFill>
              </a:defRPr>
            </a:lvl9pPr>
          </a:lstStyle>
          <a:p>
            <a:endParaRPr/>
          </a:p>
        </p:txBody>
      </p:sp>
      <p:sp>
        <p:nvSpPr>
          <p:cNvPr id="26" name="Google Shape;26;p3"/>
          <p:cNvSpPr txBox="1">
            <a:spLocks noGrp="1"/>
          </p:cNvSpPr>
          <p:nvPr>
            <p:ph type="title" idx="3"/>
          </p:nvPr>
        </p:nvSpPr>
        <p:spPr>
          <a:xfrm>
            <a:off x="629175" y="0"/>
            <a:ext cx="8511750" cy="688950"/>
          </a:xfrm>
          <a:prstGeom prst="rect">
            <a:avLst/>
          </a:prstGeom>
        </p:spPr>
        <p:txBody>
          <a:bodyPr spcFirstLastPara="1" wrap="square" lIns="91425" tIns="91425" rIns="91425" bIns="91425" anchor="b" anchorCtr="0">
            <a:noAutofit/>
          </a:bodyPr>
          <a:lstStyle>
            <a:lvl1pPr lvl="0" algn="l" rtl="0">
              <a:spcBef>
                <a:spcPts val="0"/>
              </a:spcBef>
              <a:spcAft>
                <a:spcPts val="0"/>
              </a:spcAft>
              <a:buNone/>
              <a:defRPr sz="2250">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cxnSp>
        <p:nvCxnSpPr>
          <p:cNvPr id="27" name="Google Shape;27;p3"/>
          <p:cNvCxnSpPr/>
          <p:nvPr/>
        </p:nvCxnSpPr>
        <p:spPr>
          <a:xfrm>
            <a:off x="630769" y="758041"/>
            <a:ext cx="8511750" cy="0"/>
          </a:xfrm>
          <a:prstGeom prst="straightConnector1">
            <a:avLst/>
          </a:prstGeom>
          <a:noFill/>
          <a:ln w="28575" cap="flat" cmpd="sng">
            <a:solidFill>
              <a:srgbClr val="B9D8EB"/>
            </a:solidFill>
            <a:prstDash val="solid"/>
            <a:round/>
            <a:headEnd type="none" w="med" len="med"/>
            <a:tailEnd type="none" w="med" len="med"/>
          </a:ln>
        </p:spPr>
      </p:cxnSp>
    </p:spTree>
    <p:extLst>
      <p:ext uri="{BB962C8B-B14F-4D97-AF65-F5344CB8AC3E}">
        <p14:creationId xmlns:p14="http://schemas.microsoft.com/office/powerpoint/2010/main" val="1045145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Red Background_Blank" preserve="1">
  <p:cSld name="Red Background_Blank">
    <p:spTree>
      <p:nvGrpSpPr>
        <p:cNvPr id="1" name="Shape 70"/>
        <p:cNvGrpSpPr/>
        <p:nvPr/>
      </p:nvGrpSpPr>
      <p:grpSpPr>
        <a:xfrm>
          <a:off x="0" y="0"/>
          <a:ext cx="0" cy="0"/>
          <a:chOff x="0" y="0"/>
          <a:chExt cx="0" cy="0"/>
        </a:xfrm>
      </p:grpSpPr>
      <p:sp>
        <p:nvSpPr>
          <p:cNvPr id="71" name="Google Shape;71;p8"/>
          <p:cNvSpPr txBox="1">
            <a:spLocks noGrp="1"/>
          </p:cNvSpPr>
          <p:nvPr>
            <p:ph type="title"/>
          </p:nvPr>
        </p:nvSpPr>
        <p:spPr>
          <a:xfrm>
            <a:off x="1212413" y="1827806"/>
            <a:ext cx="6719175" cy="685350"/>
          </a:xfrm>
          <a:prstGeom prst="rect">
            <a:avLst/>
          </a:prstGeom>
        </p:spPr>
        <p:txBody>
          <a:bodyPr spcFirstLastPara="1" wrap="square" lIns="91425" tIns="45700" rIns="91425" bIns="45700" anchor="t" anchorCtr="0">
            <a:noAutofit/>
          </a:bodyPr>
          <a:lstStyle>
            <a:lvl1pPr lvl="0" algn="ctr" rtl="0">
              <a:spcBef>
                <a:spcPts val="0"/>
              </a:spcBef>
              <a:spcAft>
                <a:spcPts val="0"/>
              </a:spcAft>
              <a:buNone/>
              <a:defRPr sz="2700">
                <a:solidFill>
                  <a:srgbClr val="FFFFFF"/>
                </a:solidFill>
              </a:defRPr>
            </a:lvl1pPr>
            <a:lvl2pPr lvl="1" rtl="0">
              <a:spcBef>
                <a:spcPts val="0"/>
              </a:spcBef>
              <a:spcAft>
                <a:spcPts val="0"/>
              </a:spcAft>
              <a:buNone/>
              <a:defRPr>
                <a:latin typeface="Arial"/>
                <a:ea typeface="Arial"/>
                <a:cs typeface="Arial"/>
                <a:sym typeface="Arial"/>
              </a:defRPr>
            </a:lvl2pPr>
            <a:lvl3pPr lvl="2" rtl="0">
              <a:spcBef>
                <a:spcPts val="0"/>
              </a:spcBef>
              <a:spcAft>
                <a:spcPts val="0"/>
              </a:spcAft>
              <a:buNone/>
              <a:defRPr>
                <a:latin typeface="Arial"/>
                <a:ea typeface="Arial"/>
                <a:cs typeface="Arial"/>
                <a:sym typeface="Arial"/>
              </a:defRPr>
            </a:lvl3pPr>
            <a:lvl4pPr lvl="3" rtl="0">
              <a:spcBef>
                <a:spcPts val="0"/>
              </a:spcBef>
              <a:spcAft>
                <a:spcPts val="0"/>
              </a:spcAft>
              <a:buNone/>
              <a:defRPr>
                <a:latin typeface="Arial"/>
                <a:ea typeface="Arial"/>
                <a:cs typeface="Arial"/>
                <a:sym typeface="Arial"/>
              </a:defRPr>
            </a:lvl4pPr>
            <a:lvl5pPr lvl="4" rtl="0">
              <a:spcBef>
                <a:spcPts val="0"/>
              </a:spcBef>
              <a:spcAft>
                <a:spcPts val="0"/>
              </a:spcAft>
              <a:buNone/>
              <a:defRPr>
                <a:latin typeface="Arial"/>
                <a:ea typeface="Arial"/>
                <a:cs typeface="Arial"/>
                <a:sym typeface="Arial"/>
              </a:defRPr>
            </a:lvl5pPr>
            <a:lvl6pPr lvl="5" rtl="0">
              <a:spcBef>
                <a:spcPts val="0"/>
              </a:spcBef>
              <a:spcAft>
                <a:spcPts val="0"/>
              </a:spcAft>
              <a:buNone/>
              <a:defRPr>
                <a:latin typeface="Arial"/>
                <a:ea typeface="Arial"/>
                <a:cs typeface="Arial"/>
                <a:sym typeface="Arial"/>
              </a:defRPr>
            </a:lvl6pPr>
            <a:lvl7pPr lvl="6" rtl="0">
              <a:spcBef>
                <a:spcPts val="0"/>
              </a:spcBef>
              <a:spcAft>
                <a:spcPts val="0"/>
              </a:spcAft>
              <a:buNone/>
              <a:defRPr>
                <a:latin typeface="Arial"/>
                <a:ea typeface="Arial"/>
                <a:cs typeface="Arial"/>
                <a:sym typeface="Arial"/>
              </a:defRPr>
            </a:lvl7pPr>
            <a:lvl8pPr lvl="7" rtl="0">
              <a:spcBef>
                <a:spcPts val="0"/>
              </a:spcBef>
              <a:spcAft>
                <a:spcPts val="0"/>
              </a:spcAft>
              <a:buNone/>
              <a:defRPr>
                <a:latin typeface="Arial"/>
                <a:ea typeface="Arial"/>
                <a:cs typeface="Arial"/>
                <a:sym typeface="Arial"/>
              </a:defRPr>
            </a:lvl8pPr>
            <a:lvl9pPr lvl="8" rtl="0">
              <a:spcBef>
                <a:spcPts val="0"/>
              </a:spcBef>
              <a:spcAft>
                <a:spcPts val="0"/>
              </a:spcAft>
              <a:buNone/>
              <a:defRPr>
                <a:latin typeface="Arial"/>
                <a:ea typeface="Arial"/>
                <a:cs typeface="Arial"/>
                <a:sym typeface="Arial"/>
              </a:defRPr>
            </a:lvl9pPr>
          </a:lstStyle>
          <a:p>
            <a:endParaRPr/>
          </a:p>
        </p:txBody>
      </p:sp>
      <p:sp>
        <p:nvSpPr>
          <p:cNvPr id="72" name="Google Shape;72;p8"/>
          <p:cNvSpPr txBox="1">
            <a:spLocks noGrp="1"/>
          </p:cNvSpPr>
          <p:nvPr>
            <p:ph type="subTitle" idx="1"/>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rtl="0">
              <a:spcBef>
                <a:spcPts val="0"/>
              </a:spcBef>
              <a:spcAft>
                <a:spcPts val="0"/>
              </a:spcAft>
              <a:buNone/>
              <a:defRPr>
                <a:solidFill>
                  <a:srgbClr val="000D74"/>
                </a:solidFill>
                <a:latin typeface="Didact Gothic"/>
                <a:ea typeface="Didact Gothic"/>
                <a:cs typeface="Didact Gothic"/>
                <a:sym typeface="Didact Gothic"/>
              </a:defRPr>
            </a:lvl2pPr>
            <a:lvl3pPr lvl="2" rtl="0">
              <a:spcBef>
                <a:spcPts val="0"/>
              </a:spcBef>
              <a:spcAft>
                <a:spcPts val="0"/>
              </a:spcAft>
              <a:buNone/>
              <a:defRPr>
                <a:solidFill>
                  <a:srgbClr val="000D74"/>
                </a:solidFill>
                <a:latin typeface="Didact Gothic"/>
                <a:ea typeface="Didact Gothic"/>
                <a:cs typeface="Didact Gothic"/>
                <a:sym typeface="Didact Gothic"/>
              </a:defRPr>
            </a:lvl3pPr>
            <a:lvl4pPr lvl="3" rtl="0">
              <a:spcBef>
                <a:spcPts val="0"/>
              </a:spcBef>
              <a:spcAft>
                <a:spcPts val="0"/>
              </a:spcAft>
              <a:buNone/>
              <a:defRPr>
                <a:solidFill>
                  <a:srgbClr val="000D74"/>
                </a:solidFill>
                <a:latin typeface="Didact Gothic"/>
                <a:ea typeface="Didact Gothic"/>
                <a:cs typeface="Didact Gothic"/>
                <a:sym typeface="Didact Gothic"/>
              </a:defRPr>
            </a:lvl4pPr>
            <a:lvl5pPr lvl="4" rtl="0">
              <a:spcBef>
                <a:spcPts val="0"/>
              </a:spcBef>
              <a:spcAft>
                <a:spcPts val="0"/>
              </a:spcAft>
              <a:buNone/>
              <a:defRPr>
                <a:solidFill>
                  <a:srgbClr val="000D74"/>
                </a:solidFill>
                <a:latin typeface="Didact Gothic"/>
                <a:ea typeface="Didact Gothic"/>
                <a:cs typeface="Didact Gothic"/>
                <a:sym typeface="Didact Gothic"/>
              </a:defRPr>
            </a:lvl5pPr>
            <a:lvl6pPr lvl="5" rtl="0">
              <a:spcBef>
                <a:spcPts val="0"/>
              </a:spcBef>
              <a:spcAft>
                <a:spcPts val="0"/>
              </a:spcAft>
              <a:buNone/>
              <a:defRPr>
                <a:solidFill>
                  <a:srgbClr val="000D74"/>
                </a:solidFill>
                <a:latin typeface="Didact Gothic"/>
                <a:ea typeface="Didact Gothic"/>
                <a:cs typeface="Didact Gothic"/>
                <a:sym typeface="Didact Gothic"/>
              </a:defRPr>
            </a:lvl6pPr>
            <a:lvl7pPr lvl="6" rtl="0">
              <a:spcBef>
                <a:spcPts val="0"/>
              </a:spcBef>
              <a:spcAft>
                <a:spcPts val="0"/>
              </a:spcAft>
              <a:buNone/>
              <a:defRPr>
                <a:solidFill>
                  <a:srgbClr val="000D74"/>
                </a:solidFill>
                <a:latin typeface="Didact Gothic"/>
                <a:ea typeface="Didact Gothic"/>
                <a:cs typeface="Didact Gothic"/>
                <a:sym typeface="Didact Gothic"/>
              </a:defRPr>
            </a:lvl7pPr>
            <a:lvl8pPr lvl="7" rtl="0">
              <a:spcBef>
                <a:spcPts val="0"/>
              </a:spcBef>
              <a:spcAft>
                <a:spcPts val="0"/>
              </a:spcAft>
              <a:buNone/>
              <a:defRPr>
                <a:solidFill>
                  <a:srgbClr val="000D74"/>
                </a:solidFill>
                <a:latin typeface="Didact Gothic"/>
                <a:ea typeface="Didact Gothic"/>
                <a:cs typeface="Didact Gothic"/>
                <a:sym typeface="Didact Gothic"/>
              </a:defRPr>
            </a:lvl8pPr>
            <a:lvl9pPr lvl="8" rtl="0">
              <a:spcBef>
                <a:spcPts val="0"/>
              </a:spcBef>
              <a:spcAft>
                <a:spcPts val="0"/>
              </a:spcAft>
              <a:buNone/>
              <a:defRPr>
                <a:solidFill>
                  <a:srgbClr val="000D74"/>
                </a:solidFill>
                <a:latin typeface="Didact Gothic"/>
                <a:ea typeface="Didact Gothic"/>
                <a:cs typeface="Didact Gothic"/>
                <a:sym typeface="Didact Gothic"/>
              </a:defRPr>
            </a:lvl9pPr>
          </a:lstStyle>
          <a:p>
            <a:endParaRPr/>
          </a:p>
        </p:txBody>
      </p:sp>
      <p:sp>
        <p:nvSpPr>
          <p:cNvPr id="73" name="Google Shape;73;p8"/>
          <p:cNvSpPr txBox="1">
            <a:spLocks noGrp="1"/>
          </p:cNvSpPr>
          <p:nvPr>
            <p:ph type="title" idx="2"/>
          </p:nvPr>
        </p:nvSpPr>
        <p:spPr>
          <a:xfrm>
            <a:off x="629175" y="27544"/>
            <a:ext cx="6457275" cy="688950"/>
          </a:xfrm>
          <a:prstGeom prst="rect">
            <a:avLst/>
          </a:prstGeom>
        </p:spPr>
        <p:txBody>
          <a:bodyPr spcFirstLastPara="1" wrap="square" lIns="91425" tIns="45700" rIns="91425" bIns="45700" anchor="b" anchorCtr="0">
            <a:noAutofit/>
          </a:bodyPr>
          <a:lstStyle>
            <a:lvl1pPr lvl="0" algn="l" rtl="0">
              <a:spcBef>
                <a:spcPts val="0"/>
              </a:spcBef>
              <a:spcAft>
                <a:spcPts val="0"/>
              </a:spcAft>
              <a:buNone/>
              <a:defRPr sz="2250">
                <a:solidFill>
                  <a:schemeClr val="lt1"/>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cxnSp>
        <p:nvCxnSpPr>
          <p:cNvPr id="74" name="Google Shape;74;p8"/>
          <p:cNvCxnSpPr/>
          <p:nvPr/>
        </p:nvCxnSpPr>
        <p:spPr>
          <a:xfrm>
            <a:off x="630769" y="758041"/>
            <a:ext cx="8511750" cy="0"/>
          </a:xfrm>
          <a:prstGeom prst="straightConnector1">
            <a:avLst/>
          </a:prstGeom>
          <a:noFill/>
          <a:ln w="28575" cap="flat" cmpd="sng">
            <a:solidFill>
              <a:srgbClr val="0072CE"/>
            </a:solidFill>
            <a:prstDash val="solid"/>
            <a:round/>
            <a:headEnd type="none" w="med" len="med"/>
            <a:tailEnd type="none" w="med" len="med"/>
          </a:ln>
        </p:spPr>
      </p:cxnSp>
    </p:spTree>
    <p:extLst>
      <p:ext uri="{BB962C8B-B14F-4D97-AF65-F5344CB8AC3E}">
        <p14:creationId xmlns:p14="http://schemas.microsoft.com/office/powerpoint/2010/main" val="1412711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1_Section Header 1" preserve="1">
  <p:cSld name="11_Section Header 1">
    <p:spTree>
      <p:nvGrpSpPr>
        <p:cNvPr id="1" name="Shape 166"/>
        <p:cNvGrpSpPr/>
        <p:nvPr/>
      </p:nvGrpSpPr>
      <p:grpSpPr>
        <a:xfrm>
          <a:off x="0" y="0"/>
          <a:ext cx="0" cy="0"/>
          <a:chOff x="0" y="0"/>
          <a:chExt cx="0" cy="0"/>
        </a:xfrm>
      </p:grpSpPr>
      <p:sp>
        <p:nvSpPr>
          <p:cNvPr id="167" name="Google Shape;167;p18"/>
          <p:cNvSpPr/>
          <p:nvPr/>
        </p:nvSpPr>
        <p:spPr>
          <a:xfrm>
            <a:off x="-9131" y="0"/>
            <a:ext cx="9165825" cy="2526075"/>
          </a:xfrm>
          <a:prstGeom prst="rect">
            <a:avLst/>
          </a:prstGeom>
          <a:solidFill>
            <a:srgbClr val="000D74"/>
          </a:solidFill>
          <a:ln>
            <a:noFill/>
          </a:ln>
        </p:spPr>
        <p:txBody>
          <a:bodyPr spcFirstLastPara="1" wrap="square" lIns="68569" tIns="68569" rIns="68569" bIns="68569" anchor="t" anchorCtr="0">
            <a:noAutofit/>
          </a:bodyPr>
          <a:lstStyle/>
          <a:p>
            <a:pPr marL="0" lvl="0" indent="0" algn="l" rtl="0">
              <a:spcBef>
                <a:spcPts val="0"/>
              </a:spcBef>
              <a:spcAft>
                <a:spcPts val="0"/>
              </a:spcAft>
              <a:buNone/>
            </a:pPr>
            <a:endParaRPr/>
          </a:p>
        </p:txBody>
      </p:sp>
      <p:sp>
        <p:nvSpPr>
          <p:cNvPr id="168" name="Google Shape;168;p18"/>
          <p:cNvSpPr txBox="1">
            <a:spLocks noGrp="1"/>
          </p:cNvSpPr>
          <p:nvPr>
            <p:ph type="subTitle" idx="1"/>
          </p:nvPr>
        </p:nvSpPr>
        <p:spPr>
          <a:xfrm>
            <a:off x="4051119" y="4738069"/>
            <a:ext cx="4460625" cy="43785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rgbClr val="000D74"/>
                </a:solidFill>
              </a:defRPr>
            </a:lvl1pPr>
            <a:lvl2pPr lvl="1" algn="r" rtl="0">
              <a:spcBef>
                <a:spcPts val="0"/>
              </a:spcBef>
              <a:spcAft>
                <a:spcPts val="0"/>
              </a:spcAft>
              <a:buNone/>
              <a:defRPr>
                <a:solidFill>
                  <a:srgbClr val="000D74"/>
                </a:solidFill>
                <a:latin typeface="Didact Gothic"/>
                <a:ea typeface="Didact Gothic"/>
                <a:cs typeface="Didact Gothic"/>
                <a:sym typeface="Didact Gothic"/>
              </a:defRPr>
            </a:lvl2pPr>
            <a:lvl3pPr lvl="2" algn="r" rtl="0">
              <a:spcBef>
                <a:spcPts val="0"/>
              </a:spcBef>
              <a:spcAft>
                <a:spcPts val="0"/>
              </a:spcAft>
              <a:buNone/>
              <a:defRPr>
                <a:solidFill>
                  <a:srgbClr val="000D74"/>
                </a:solidFill>
                <a:latin typeface="Didact Gothic"/>
                <a:ea typeface="Didact Gothic"/>
                <a:cs typeface="Didact Gothic"/>
                <a:sym typeface="Didact Gothic"/>
              </a:defRPr>
            </a:lvl3pPr>
            <a:lvl4pPr lvl="3" algn="r" rtl="0">
              <a:spcBef>
                <a:spcPts val="0"/>
              </a:spcBef>
              <a:spcAft>
                <a:spcPts val="0"/>
              </a:spcAft>
              <a:buNone/>
              <a:defRPr>
                <a:solidFill>
                  <a:srgbClr val="000D74"/>
                </a:solidFill>
                <a:latin typeface="Didact Gothic"/>
                <a:ea typeface="Didact Gothic"/>
                <a:cs typeface="Didact Gothic"/>
                <a:sym typeface="Didact Gothic"/>
              </a:defRPr>
            </a:lvl4pPr>
            <a:lvl5pPr lvl="4" algn="r" rtl="0">
              <a:spcBef>
                <a:spcPts val="0"/>
              </a:spcBef>
              <a:spcAft>
                <a:spcPts val="0"/>
              </a:spcAft>
              <a:buNone/>
              <a:defRPr>
                <a:solidFill>
                  <a:srgbClr val="000D74"/>
                </a:solidFill>
                <a:latin typeface="Didact Gothic"/>
                <a:ea typeface="Didact Gothic"/>
                <a:cs typeface="Didact Gothic"/>
                <a:sym typeface="Didact Gothic"/>
              </a:defRPr>
            </a:lvl5pPr>
            <a:lvl6pPr lvl="5" algn="r" rtl="0">
              <a:spcBef>
                <a:spcPts val="0"/>
              </a:spcBef>
              <a:spcAft>
                <a:spcPts val="0"/>
              </a:spcAft>
              <a:buNone/>
              <a:defRPr>
                <a:solidFill>
                  <a:srgbClr val="000D74"/>
                </a:solidFill>
                <a:latin typeface="Didact Gothic"/>
                <a:ea typeface="Didact Gothic"/>
                <a:cs typeface="Didact Gothic"/>
                <a:sym typeface="Didact Gothic"/>
              </a:defRPr>
            </a:lvl6pPr>
            <a:lvl7pPr lvl="6" algn="r" rtl="0">
              <a:spcBef>
                <a:spcPts val="0"/>
              </a:spcBef>
              <a:spcAft>
                <a:spcPts val="0"/>
              </a:spcAft>
              <a:buNone/>
              <a:defRPr>
                <a:solidFill>
                  <a:srgbClr val="000D74"/>
                </a:solidFill>
                <a:latin typeface="Didact Gothic"/>
                <a:ea typeface="Didact Gothic"/>
                <a:cs typeface="Didact Gothic"/>
                <a:sym typeface="Didact Gothic"/>
              </a:defRPr>
            </a:lvl7pPr>
            <a:lvl8pPr lvl="7" algn="r" rtl="0">
              <a:spcBef>
                <a:spcPts val="0"/>
              </a:spcBef>
              <a:spcAft>
                <a:spcPts val="0"/>
              </a:spcAft>
              <a:buNone/>
              <a:defRPr>
                <a:solidFill>
                  <a:srgbClr val="000D74"/>
                </a:solidFill>
                <a:latin typeface="Didact Gothic"/>
                <a:ea typeface="Didact Gothic"/>
                <a:cs typeface="Didact Gothic"/>
                <a:sym typeface="Didact Gothic"/>
              </a:defRPr>
            </a:lvl8pPr>
            <a:lvl9pPr lvl="8" algn="r" rtl="0">
              <a:spcBef>
                <a:spcPts val="0"/>
              </a:spcBef>
              <a:spcAft>
                <a:spcPts val="0"/>
              </a:spcAft>
              <a:buNone/>
              <a:defRPr>
                <a:solidFill>
                  <a:srgbClr val="000D74"/>
                </a:solidFill>
                <a:latin typeface="Didact Gothic"/>
                <a:ea typeface="Didact Gothic"/>
                <a:cs typeface="Didact Gothic"/>
                <a:sym typeface="Didact Gothic"/>
              </a:defRPr>
            </a:lvl9pPr>
          </a:lstStyle>
          <a:p>
            <a:endParaRPr/>
          </a:p>
        </p:txBody>
      </p:sp>
      <p:sp>
        <p:nvSpPr>
          <p:cNvPr id="169" name="Google Shape;169;p18"/>
          <p:cNvSpPr txBox="1">
            <a:spLocks noGrp="1"/>
          </p:cNvSpPr>
          <p:nvPr>
            <p:ph type="body" idx="2"/>
          </p:nvPr>
        </p:nvSpPr>
        <p:spPr>
          <a:xfrm>
            <a:off x="1451027" y="2771194"/>
            <a:ext cx="6408450" cy="2951550"/>
          </a:xfrm>
          <a:prstGeom prst="rect">
            <a:avLst/>
          </a:prstGeom>
          <a:noFill/>
          <a:ln>
            <a:noFill/>
          </a:ln>
        </p:spPr>
        <p:txBody>
          <a:bodyPr spcFirstLastPara="1" wrap="square" lIns="91425" tIns="45700" rIns="91425" bIns="45700" anchor="t" anchorCtr="0">
            <a:noAutofit/>
          </a:bodyPr>
          <a:lstStyle>
            <a:lvl1pPr marL="342900" lvl="0" indent="-257175" algn="ctr" rtl="0">
              <a:lnSpc>
                <a:spcPct val="90000"/>
              </a:lnSpc>
              <a:spcBef>
                <a:spcPts val="750"/>
              </a:spcBef>
              <a:spcAft>
                <a:spcPts val="0"/>
              </a:spcAft>
              <a:buSzPts val="1800"/>
              <a:buFont typeface="Inter ExtraLight"/>
              <a:buChar char="•"/>
              <a:defRPr>
                <a:latin typeface="Inter ExtraLight"/>
                <a:ea typeface="Inter ExtraLight"/>
                <a:cs typeface="Inter ExtraLight"/>
                <a:sym typeface="Inter ExtraLight"/>
              </a:defRPr>
            </a:lvl1pPr>
            <a:lvl2pPr marL="685800" lvl="1" indent="-257175" algn="ctr" rtl="0">
              <a:lnSpc>
                <a:spcPct val="90000"/>
              </a:lnSpc>
              <a:spcBef>
                <a:spcPts val="375"/>
              </a:spcBef>
              <a:spcAft>
                <a:spcPts val="0"/>
              </a:spcAft>
              <a:buSzPts val="1800"/>
              <a:buFont typeface="Inter ExtraLight"/>
              <a:buChar char="o"/>
              <a:defRPr>
                <a:latin typeface="Inter ExtraLight"/>
                <a:ea typeface="Inter ExtraLight"/>
                <a:cs typeface="Inter ExtraLight"/>
                <a:sym typeface="Inter ExtraLight"/>
              </a:defRPr>
            </a:lvl2pPr>
            <a:lvl3pPr marL="1028700" lvl="2"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3pPr>
            <a:lvl4pPr marL="1371600" lvl="3"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4pPr>
            <a:lvl5pPr marL="1714500" lvl="4"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5pPr>
            <a:lvl6pPr marL="2057400" lvl="5"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6pPr>
            <a:lvl7pPr marL="2400300" lvl="6"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7pPr>
            <a:lvl8pPr marL="2743200" lvl="7"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8pPr>
            <a:lvl9pPr marL="3086100" lvl="8" indent="-257175" algn="ctr" rtl="0">
              <a:lnSpc>
                <a:spcPct val="90000"/>
              </a:lnSpc>
              <a:spcBef>
                <a:spcPts val="375"/>
              </a:spcBef>
              <a:spcAft>
                <a:spcPts val="0"/>
              </a:spcAft>
              <a:buSzPts val="1800"/>
              <a:buFont typeface="Inter ExtraLight"/>
              <a:buChar char="•"/>
              <a:defRPr>
                <a:latin typeface="Inter ExtraLight"/>
                <a:ea typeface="Inter ExtraLight"/>
                <a:cs typeface="Inter ExtraLight"/>
                <a:sym typeface="Inter ExtraLight"/>
              </a:defRPr>
            </a:lvl9pPr>
          </a:lstStyle>
          <a:p>
            <a:endParaRPr/>
          </a:p>
        </p:txBody>
      </p:sp>
      <p:sp>
        <p:nvSpPr>
          <p:cNvPr id="170" name="Google Shape;170;p18"/>
          <p:cNvSpPr txBox="1">
            <a:spLocks noGrp="1"/>
          </p:cNvSpPr>
          <p:nvPr>
            <p:ph type="title"/>
          </p:nvPr>
        </p:nvSpPr>
        <p:spPr>
          <a:xfrm>
            <a:off x="1426613" y="686663"/>
            <a:ext cx="6457275" cy="688950"/>
          </a:xfrm>
          <a:prstGeom prst="rect">
            <a:avLst/>
          </a:prstGeom>
        </p:spPr>
        <p:txBody>
          <a:bodyPr spcFirstLastPara="1" wrap="square" lIns="91425" tIns="45700" rIns="91425" bIns="45700" anchor="b" anchorCtr="0">
            <a:noAutofit/>
          </a:bodyPr>
          <a:lstStyle>
            <a:lvl1pPr lvl="0" rtl="0">
              <a:spcBef>
                <a:spcPts val="0"/>
              </a:spcBef>
              <a:spcAft>
                <a:spcPts val="0"/>
              </a:spcAft>
              <a:buNone/>
              <a:defRPr sz="2250">
                <a:solidFill>
                  <a:schemeClr val="lt1"/>
                </a:solidFill>
                <a:latin typeface="Inter ExtraLight"/>
                <a:ea typeface="Inter ExtraLight"/>
                <a:cs typeface="Inter ExtraLight"/>
                <a:sym typeface="Inter ExtraLight"/>
              </a:defRPr>
            </a:lvl1pPr>
            <a:lvl2pPr lvl="1" algn="l" rtl="0">
              <a:spcBef>
                <a:spcPts val="0"/>
              </a:spcBef>
              <a:spcAft>
                <a:spcPts val="0"/>
              </a:spcAft>
              <a:buNone/>
              <a:defRPr sz="2250"/>
            </a:lvl2pPr>
            <a:lvl3pPr lvl="2" algn="l" rtl="0">
              <a:spcBef>
                <a:spcPts val="0"/>
              </a:spcBef>
              <a:spcAft>
                <a:spcPts val="0"/>
              </a:spcAft>
              <a:buNone/>
              <a:defRPr sz="2250"/>
            </a:lvl3pPr>
            <a:lvl4pPr lvl="3" algn="l" rtl="0">
              <a:spcBef>
                <a:spcPts val="0"/>
              </a:spcBef>
              <a:spcAft>
                <a:spcPts val="0"/>
              </a:spcAft>
              <a:buNone/>
              <a:defRPr sz="2250"/>
            </a:lvl4pPr>
            <a:lvl5pPr lvl="4" algn="l" rtl="0">
              <a:spcBef>
                <a:spcPts val="0"/>
              </a:spcBef>
              <a:spcAft>
                <a:spcPts val="0"/>
              </a:spcAft>
              <a:buNone/>
              <a:defRPr sz="2250"/>
            </a:lvl5pPr>
            <a:lvl6pPr lvl="5" algn="l" rtl="0">
              <a:spcBef>
                <a:spcPts val="0"/>
              </a:spcBef>
              <a:spcAft>
                <a:spcPts val="0"/>
              </a:spcAft>
              <a:buNone/>
              <a:defRPr sz="2250"/>
            </a:lvl6pPr>
            <a:lvl7pPr lvl="6" algn="l" rtl="0">
              <a:spcBef>
                <a:spcPts val="0"/>
              </a:spcBef>
              <a:spcAft>
                <a:spcPts val="0"/>
              </a:spcAft>
              <a:buNone/>
              <a:defRPr sz="2250"/>
            </a:lvl7pPr>
            <a:lvl8pPr lvl="7" algn="l" rtl="0">
              <a:spcBef>
                <a:spcPts val="0"/>
              </a:spcBef>
              <a:spcAft>
                <a:spcPts val="0"/>
              </a:spcAft>
              <a:buNone/>
              <a:defRPr sz="2250"/>
            </a:lvl8pPr>
            <a:lvl9pPr lvl="8" algn="l" rtl="0">
              <a:spcBef>
                <a:spcPts val="0"/>
              </a:spcBef>
              <a:spcAft>
                <a:spcPts val="0"/>
              </a:spcAft>
              <a:buNone/>
              <a:defRPr sz="2250"/>
            </a:lvl9pPr>
          </a:lstStyle>
          <a:p>
            <a:endParaRPr/>
          </a:p>
        </p:txBody>
      </p:sp>
      <p:sp>
        <p:nvSpPr>
          <p:cNvPr id="171" name="Google Shape;171;p18"/>
          <p:cNvSpPr txBox="1">
            <a:spLocks noGrp="1"/>
          </p:cNvSpPr>
          <p:nvPr>
            <p:ph type="subTitle" idx="3"/>
          </p:nvPr>
        </p:nvSpPr>
        <p:spPr>
          <a:xfrm>
            <a:off x="2955938" y="1401563"/>
            <a:ext cx="3398625" cy="43785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B9D8EB"/>
              </a:buClr>
              <a:buSzPts val="2300"/>
              <a:buFont typeface="Inter"/>
              <a:buNone/>
              <a:defRPr sz="1575" b="1">
                <a:solidFill>
                  <a:srgbClr val="B9D8EB"/>
                </a:solidFill>
                <a:latin typeface="Inter"/>
                <a:ea typeface="Inter"/>
                <a:cs typeface="Inter"/>
                <a:sym typeface="Inter"/>
              </a:defRPr>
            </a:lvl1pPr>
            <a:lvl2pPr lvl="1" algn="ctr" rtl="0">
              <a:spcBef>
                <a:spcPts val="0"/>
              </a:spcBef>
              <a:spcAft>
                <a:spcPts val="0"/>
              </a:spcAft>
              <a:buSzPts val="1400"/>
              <a:buNone/>
              <a:defRPr>
                <a:latin typeface="Inter Light"/>
                <a:ea typeface="Inter Light"/>
                <a:cs typeface="Inter Light"/>
                <a:sym typeface="Inter Light"/>
              </a:defRPr>
            </a:lvl2pPr>
            <a:lvl3pPr lvl="2" algn="ctr" rtl="0">
              <a:spcBef>
                <a:spcPts val="0"/>
              </a:spcBef>
              <a:spcAft>
                <a:spcPts val="0"/>
              </a:spcAft>
              <a:buSzPts val="1400"/>
              <a:buNone/>
              <a:defRPr>
                <a:latin typeface="Inter Light"/>
                <a:ea typeface="Inter Light"/>
                <a:cs typeface="Inter Light"/>
                <a:sym typeface="Inter Light"/>
              </a:defRPr>
            </a:lvl3pPr>
            <a:lvl4pPr lvl="3" algn="ctr" rtl="0">
              <a:spcBef>
                <a:spcPts val="0"/>
              </a:spcBef>
              <a:spcAft>
                <a:spcPts val="0"/>
              </a:spcAft>
              <a:buSzPts val="1400"/>
              <a:buNone/>
              <a:defRPr>
                <a:latin typeface="Inter Light"/>
                <a:ea typeface="Inter Light"/>
                <a:cs typeface="Inter Light"/>
                <a:sym typeface="Inter Light"/>
              </a:defRPr>
            </a:lvl4pPr>
            <a:lvl5pPr lvl="4" algn="ctr" rtl="0">
              <a:spcBef>
                <a:spcPts val="0"/>
              </a:spcBef>
              <a:spcAft>
                <a:spcPts val="0"/>
              </a:spcAft>
              <a:buSzPts val="1400"/>
              <a:buNone/>
              <a:defRPr>
                <a:latin typeface="Inter Light"/>
                <a:ea typeface="Inter Light"/>
                <a:cs typeface="Inter Light"/>
                <a:sym typeface="Inter Light"/>
              </a:defRPr>
            </a:lvl5pPr>
            <a:lvl6pPr lvl="5" algn="ctr" rtl="0">
              <a:spcBef>
                <a:spcPts val="0"/>
              </a:spcBef>
              <a:spcAft>
                <a:spcPts val="0"/>
              </a:spcAft>
              <a:buSzPts val="1400"/>
              <a:buNone/>
              <a:defRPr>
                <a:latin typeface="Inter Light"/>
                <a:ea typeface="Inter Light"/>
                <a:cs typeface="Inter Light"/>
                <a:sym typeface="Inter Light"/>
              </a:defRPr>
            </a:lvl6pPr>
            <a:lvl7pPr lvl="6" algn="ctr" rtl="0">
              <a:spcBef>
                <a:spcPts val="0"/>
              </a:spcBef>
              <a:spcAft>
                <a:spcPts val="0"/>
              </a:spcAft>
              <a:buSzPts val="1400"/>
              <a:buNone/>
              <a:defRPr>
                <a:latin typeface="Inter Light"/>
                <a:ea typeface="Inter Light"/>
                <a:cs typeface="Inter Light"/>
                <a:sym typeface="Inter Light"/>
              </a:defRPr>
            </a:lvl7pPr>
            <a:lvl8pPr lvl="7" algn="ctr" rtl="0">
              <a:spcBef>
                <a:spcPts val="0"/>
              </a:spcBef>
              <a:spcAft>
                <a:spcPts val="0"/>
              </a:spcAft>
              <a:buSzPts val="1400"/>
              <a:buNone/>
              <a:defRPr>
                <a:latin typeface="Inter Light"/>
                <a:ea typeface="Inter Light"/>
                <a:cs typeface="Inter Light"/>
                <a:sym typeface="Inter Light"/>
              </a:defRPr>
            </a:lvl8pPr>
            <a:lvl9pPr lvl="8" algn="ctr" rtl="0">
              <a:spcBef>
                <a:spcPts val="0"/>
              </a:spcBef>
              <a:spcAft>
                <a:spcPts val="0"/>
              </a:spcAft>
              <a:buSzPts val="1400"/>
              <a:buNone/>
              <a:defRPr>
                <a:latin typeface="Inter Light"/>
                <a:ea typeface="Inter Light"/>
                <a:cs typeface="Inter Light"/>
                <a:sym typeface="Inter Light"/>
              </a:defRPr>
            </a:lvl9pPr>
          </a:lstStyle>
          <a:p>
            <a:endParaRPr/>
          </a:p>
        </p:txBody>
      </p:sp>
    </p:spTree>
    <p:extLst>
      <p:ext uri="{BB962C8B-B14F-4D97-AF65-F5344CB8AC3E}">
        <p14:creationId xmlns:p14="http://schemas.microsoft.com/office/powerpoint/2010/main" val="5831832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3.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5.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4.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5.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5.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5.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5.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2" name="TextBox 10">
            <a:extLst>
              <a:ext uri="{FF2B5EF4-FFF2-40B4-BE49-F238E27FC236}">
                <a16:creationId xmlns:a16="http://schemas.microsoft.com/office/drawing/2014/main" id="{B0519AB2-0241-D247-FE20-786FA383E50D}"/>
              </a:ext>
            </a:extLst>
          </p:cNvPr>
          <p:cNvSpPr txBox="1">
            <a:spLocks noChangeArrowheads="1"/>
          </p:cNvSpPr>
          <p:nvPr userDrawn="1"/>
        </p:nvSpPr>
        <p:spPr bwMode="auto">
          <a:xfrm>
            <a:off x="0" y="4743390"/>
            <a:ext cx="914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100000"/>
              </a:lnSpc>
            </a:pPr>
            <a:r>
              <a:rPr lang="en-US" altLang="en-US" sz="1000" i="1" dirty="0">
                <a:solidFill>
                  <a:schemeClr val="bg1"/>
                </a:solidFill>
              </a:rPr>
              <a:t>W4111-2025-03-Lecture-3-ER-Relational-SQL 		© Donald F. Ferguson, 2025</a:t>
            </a:r>
          </a:p>
          <a:p>
            <a:pPr>
              <a:lnSpc>
                <a:spcPct val="100000"/>
              </a:lnSpc>
            </a:pPr>
            <a:fld id="{B4ABCADE-86A0-3448-9199-FF03A1F66E3F}" type="slidenum">
              <a:rPr lang="en-US" altLang="en-US" sz="1000" i="1" smtClean="0">
                <a:solidFill>
                  <a:schemeClr val="bg1"/>
                </a:solidFill>
              </a:rPr>
              <a:t>‹#›</a:t>
            </a:fld>
            <a:endParaRPr lang="en-US" altLang="en-US" sz="1000" i="1" dirty="0">
              <a:solidFill>
                <a:schemeClr val="bg1"/>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608" r:id="rId4"/>
    <p:sldLayoutId id="2147493607" r:id="rId5"/>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1006894" y="840656"/>
            <a:ext cx="6723000" cy="1761300"/>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rgbClr val="000D74"/>
              </a:buClr>
              <a:buSzPts val="3600"/>
              <a:buFont typeface="Inter Light"/>
              <a:buNone/>
              <a:defRPr sz="3600" i="0" u="none" strike="noStrike" cap="none">
                <a:solidFill>
                  <a:srgbClr val="000D74"/>
                </a:solidFill>
                <a:latin typeface="Inter Light"/>
                <a:ea typeface="Inter Light"/>
                <a:cs typeface="Inter Light"/>
                <a:sym typeface="Inter Light"/>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1140692" y="1452281"/>
            <a:ext cx="6034050" cy="3393000"/>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1pPr>
            <a:lvl2pPr marL="914400" marR="0" lvl="1" indent="-317500" algn="l" rtl="0">
              <a:lnSpc>
                <a:spcPct val="90000"/>
              </a:lnSpc>
              <a:spcBef>
                <a:spcPts val="500"/>
              </a:spcBef>
              <a:spcAft>
                <a:spcPts val="0"/>
              </a:spcAft>
              <a:buClr>
                <a:schemeClr val="dk1"/>
              </a:buClr>
              <a:buSzPts val="1400"/>
              <a:buFont typeface="Inter Light"/>
              <a:buChar char="o"/>
              <a:defRPr i="0" u="none" strike="noStrike" cap="none">
                <a:solidFill>
                  <a:schemeClr val="dk1"/>
                </a:solidFill>
                <a:latin typeface="Inter Light"/>
                <a:ea typeface="Inter Light"/>
                <a:cs typeface="Inter Light"/>
                <a:sym typeface="Inter Light"/>
              </a:defRPr>
            </a:lvl2pPr>
            <a:lvl3pPr marL="1371600" marR="0" lvl="2" indent="-304800" algn="l" rtl="0">
              <a:lnSpc>
                <a:spcPct val="90000"/>
              </a:lnSpc>
              <a:spcBef>
                <a:spcPts val="500"/>
              </a:spcBef>
              <a:spcAft>
                <a:spcPts val="0"/>
              </a:spcAft>
              <a:buClr>
                <a:schemeClr val="dk1"/>
              </a:buClr>
              <a:buSzPts val="1200"/>
              <a:buFont typeface="Inter Light"/>
              <a:buChar char="—"/>
              <a:defRPr sz="1200" i="0" u="none" strike="noStrike" cap="none">
                <a:solidFill>
                  <a:schemeClr val="dk1"/>
                </a:solidFill>
                <a:latin typeface="Inter Light"/>
                <a:ea typeface="Inter Light"/>
                <a:cs typeface="Inter Light"/>
                <a:sym typeface="Inter Light"/>
              </a:defRPr>
            </a:lvl3pPr>
            <a:lvl4pPr marL="1828800" marR="0" lvl="3" indent="-292100" algn="l" rtl="0">
              <a:lnSpc>
                <a:spcPct val="90000"/>
              </a:lnSpc>
              <a:spcBef>
                <a:spcPts val="500"/>
              </a:spcBef>
              <a:spcAft>
                <a:spcPts val="0"/>
              </a:spcAft>
              <a:buClr>
                <a:schemeClr val="dk1"/>
              </a:buClr>
              <a:buSzPts val="1000"/>
              <a:buFont typeface="Inter Light"/>
              <a:buChar char="•"/>
              <a:defRPr sz="1000" i="0" u="none" strike="noStrike" cap="none">
                <a:solidFill>
                  <a:schemeClr val="dk1"/>
                </a:solidFill>
                <a:latin typeface="Inter Light"/>
                <a:ea typeface="Inter Light"/>
                <a:cs typeface="Inter Light"/>
                <a:sym typeface="Inter Light"/>
              </a:defRPr>
            </a:lvl4pPr>
            <a:lvl5pPr marL="2286000" marR="0" lvl="4" indent="-292100" algn="l" rtl="0">
              <a:lnSpc>
                <a:spcPct val="90000"/>
              </a:lnSpc>
              <a:spcBef>
                <a:spcPts val="500"/>
              </a:spcBef>
              <a:spcAft>
                <a:spcPts val="0"/>
              </a:spcAft>
              <a:buClr>
                <a:schemeClr val="dk1"/>
              </a:buClr>
              <a:buSzPts val="1000"/>
              <a:buFont typeface="Inter Light"/>
              <a:buChar char="•"/>
              <a:defRPr sz="1000" i="0" u="none" strike="noStrike" cap="none">
                <a:solidFill>
                  <a:schemeClr val="dk1"/>
                </a:solidFill>
                <a:latin typeface="Inter Light"/>
                <a:ea typeface="Inter Light"/>
                <a:cs typeface="Inter Light"/>
                <a:sym typeface="Inter Light"/>
              </a:defRPr>
            </a:lvl5pPr>
            <a:lvl6pPr marL="2743200" marR="0" lvl="5"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6pPr>
            <a:lvl7pPr marL="3200400" marR="0" lvl="6"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7pPr>
            <a:lvl8pPr marL="3657600" marR="0" lvl="7"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8pPr>
            <a:lvl9pPr marL="4114800" marR="0" lvl="8" indent="-330200" algn="l" rtl="0">
              <a:lnSpc>
                <a:spcPct val="90000"/>
              </a:lnSpc>
              <a:spcBef>
                <a:spcPts val="500"/>
              </a:spcBef>
              <a:spcAft>
                <a:spcPts val="0"/>
              </a:spcAft>
              <a:buClr>
                <a:schemeClr val="dk1"/>
              </a:buClr>
              <a:buSzPts val="1600"/>
              <a:buFont typeface="Inter Light"/>
              <a:buChar char="•"/>
              <a:defRPr sz="1600" i="0" u="none" strike="noStrike" cap="none">
                <a:solidFill>
                  <a:schemeClr val="dk1"/>
                </a:solidFill>
                <a:latin typeface="Inter Light"/>
                <a:ea typeface="Inter Light"/>
                <a:cs typeface="Inter Light"/>
                <a:sym typeface="Inter Light"/>
              </a:defRPr>
            </a:lvl9pPr>
          </a:lstStyle>
          <a:p>
            <a:endParaRPr/>
          </a:p>
        </p:txBody>
      </p:sp>
      <p:sp>
        <p:nvSpPr>
          <p:cNvPr id="12" name="Google Shape;12;p1"/>
          <p:cNvSpPr/>
          <p:nvPr/>
        </p:nvSpPr>
        <p:spPr>
          <a:xfrm>
            <a:off x="0" y="4738069"/>
            <a:ext cx="9144000" cy="409275"/>
          </a:xfrm>
          <a:prstGeom prst="rect">
            <a:avLst/>
          </a:prstGeom>
          <a:solidFill>
            <a:srgbClr val="B9D8EB"/>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a:p>
        </p:txBody>
      </p:sp>
      <p:pic>
        <p:nvPicPr>
          <p:cNvPr id="13" name="Google Shape;13;p1"/>
          <p:cNvPicPr preferRelativeResize="0"/>
          <p:nvPr/>
        </p:nvPicPr>
        <p:blipFill>
          <a:blip r:embed="rId9">
            <a:alphaModFix/>
          </a:blip>
          <a:stretch>
            <a:fillRect/>
          </a:stretch>
        </p:blipFill>
        <p:spPr>
          <a:xfrm>
            <a:off x="377569" y="4389764"/>
            <a:ext cx="2796111" cy="1105875"/>
          </a:xfrm>
          <a:prstGeom prst="rect">
            <a:avLst/>
          </a:prstGeom>
          <a:noFill/>
          <a:ln>
            <a:noFill/>
          </a:ln>
        </p:spPr>
      </p:pic>
      <p:sp>
        <p:nvSpPr>
          <p:cNvPr id="14" name="Google Shape;14;p1"/>
          <p:cNvSpPr txBox="1">
            <a:spLocks noGrp="1"/>
          </p:cNvSpPr>
          <p:nvPr>
            <p:ph type="title" idx="2"/>
          </p:nvPr>
        </p:nvSpPr>
        <p:spPr>
          <a:xfrm>
            <a:off x="629175" y="0"/>
            <a:ext cx="8514900" cy="68895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None/>
              <a:defRPr sz="3000">
                <a:latin typeface="Inter ExtraLight"/>
                <a:ea typeface="Inter ExtraLight"/>
                <a:cs typeface="Inter ExtraLight"/>
                <a:sym typeface="Inter ExtraLight"/>
              </a:defRPr>
            </a:lvl1pPr>
            <a:lvl2pPr lvl="1" algn="l" rtl="0">
              <a:spcBef>
                <a:spcPts val="0"/>
              </a:spcBef>
              <a:spcAft>
                <a:spcPts val="0"/>
              </a:spcAft>
              <a:buNone/>
              <a:defRPr sz="3000"/>
            </a:lvl2pPr>
            <a:lvl3pPr lvl="2" algn="l" rtl="0">
              <a:spcBef>
                <a:spcPts val="0"/>
              </a:spcBef>
              <a:spcAft>
                <a:spcPts val="0"/>
              </a:spcAft>
              <a:buNone/>
              <a:defRPr sz="3000"/>
            </a:lvl3pPr>
            <a:lvl4pPr lvl="3" algn="l" rtl="0">
              <a:spcBef>
                <a:spcPts val="0"/>
              </a:spcBef>
              <a:spcAft>
                <a:spcPts val="0"/>
              </a:spcAft>
              <a:buNone/>
              <a:defRPr sz="3000"/>
            </a:lvl4pPr>
            <a:lvl5pPr lvl="4" algn="l" rtl="0">
              <a:spcBef>
                <a:spcPts val="0"/>
              </a:spcBef>
              <a:spcAft>
                <a:spcPts val="0"/>
              </a:spcAft>
              <a:buNone/>
              <a:defRPr sz="3000"/>
            </a:lvl5pPr>
            <a:lvl6pPr lvl="5" algn="l" rtl="0">
              <a:spcBef>
                <a:spcPts val="0"/>
              </a:spcBef>
              <a:spcAft>
                <a:spcPts val="0"/>
              </a:spcAft>
              <a:buNone/>
              <a:defRPr sz="3000"/>
            </a:lvl6pPr>
            <a:lvl7pPr lvl="6" algn="l" rtl="0">
              <a:spcBef>
                <a:spcPts val="0"/>
              </a:spcBef>
              <a:spcAft>
                <a:spcPts val="0"/>
              </a:spcAft>
              <a:buNone/>
              <a:defRPr sz="3000"/>
            </a:lvl7pPr>
            <a:lvl8pPr lvl="7" algn="l" rtl="0">
              <a:spcBef>
                <a:spcPts val="0"/>
              </a:spcBef>
              <a:spcAft>
                <a:spcPts val="0"/>
              </a:spcAft>
              <a:buNone/>
              <a:defRPr sz="3000"/>
            </a:lvl8pPr>
            <a:lvl9pPr lvl="8" algn="l" rtl="0">
              <a:spcBef>
                <a:spcPts val="0"/>
              </a:spcBef>
              <a:spcAft>
                <a:spcPts val="0"/>
              </a:spcAft>
              <a:buNone/>
              <a:defRPr sz="3000"/>
            </a:lvl9pPr>
          </a:lstStyle>
          <a:p>
            <a:endParaRPr/>
          </a:p>
        </p:txBody>
      </p:sp>
      <p:sp>
        <p:nvSpPr>
          <p:cNvPr id="2" name="TextBox 10">
            <a:extLst>
              <a:ext uri="{FF2B5EF4-FFF2-40B4-BE49-F238E27FC236}">
                <a16:creationId xmlns:a16="http://schemas.microsoft.com/office/drawing/2014/main" id="{BA5C62DE-4E20-9D73-4CCA-899C3436B52D}"/>
              </a:ext>
            </a:extLst>
          </p:cNvPr>
          <p:cNvSpPr txBox="1">
            <a:spLocks noChangeArrowheads="1"/>
          </p:cNvSpPr>
          <p:nvPr userDrawn="1"/>
        </p:nvSpPr>
        <p:spPr bwMode="auto">
          <a:xfrm>
            <a:off x="3429000" y="4743390"/>
            <a:ext cx="5715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ct val="100000"/>
              </a:lnSpc>
            </a:pPr>
            <a:r>
              <a:rPr lang="en-US" altLang="en-US" sz="900" b="1" i="1" dirty="0">
                <a:solidFill>
                  <a:schemeClr val="accent1">
                    <a:lumMod val="90000"/>
                    <a:lumOff val="10000"/>
                  </a:schemeClr>
                </a:solidFill>
              </a:rPr>
              <a:t>© Donald F. Ferguson, 2025 </a:t>
            </a:r>
            <a:br>
              <a:rPr lang="en-US" altLang="en-US" sz="900" b="1" i="1" dirty="0">
                <a:solidFill>
                  <a:schemeClr val="accent1">
                    <a:lumMod val="90000"/>
                    <a:lumOff val="10000"/>
                  </a:schemeClr>
                </a:solidFill>
              </a:rPr>
            </a:br>
            <a:r>
              <a:rPr lang="en-US" altLang="en-US" sz="900" b="1" i="1" dirty="0">
                <a:solidFill>
                  <a:schemeClr val="accent1">
                    <a:lumMod val="90000"/>
                    <a:lumOff val="10000"/>
                  </a:schemeClr>
                </a:solidFill>
              </a:rPr>
              <a:t>COMSW4111_002_2025_1 - INTRODUCTION TO DATABASES					</a:t>
            </a:r>
            <a:fld id="{B4ABCADE-86A0-3448-9199-FF03A1F66E3F}" type="slidenum">
              <a:rPr lang="en-US" altLang="en-US" sz="900" b="1" i="1" smtClean="0">
                <a:solidFill>
                  <a:schemeClr val="accent1">
                    <a:lumMod val="90000"/>
                    <a:lumOff val="10000"/>
                  </a:schemeClr>
                </a:solidFill>
              </a:rPr>
              <a:t>‹#›</a:t>
            </a:fld>
            <a:endParaRPr lang="en-US" altLang="en-US" sz="900" b="1" i="1" dirty="0">
              <a:solidFill>
                <a:schemeClr val="accent1">
                  <a:lumMod val="90000"/>
                  <a:lumOff val="10000"/>
                </a:schemeClr>
              </a:solidFill>
            </a:endParaRPr>
          </a:p>
        </p:txBody>
      </p:sp>
    </p:spTree>
    <p:extLst>
      <p:ext uri="{BB962C8B-B14F-4D97-AF65-F5344CB8AC3E}">
        <p14:creationId xmlns:p14="http://schemas.microsoft.com/office/powerpoint/2010/main" val="752994046"/>
      </p:ext>
    </p:extLst>
  </p:cSld>
  <p:clrMap bg1="lt1" tx1="dk1" bg2="dk2" tx2="lt2" accent1="accent1" accent2="accent2" accent3="accent3" accent4="accent4" accent5="accent5" accent6="accent6" hlink="hlink" folHlink="folHlink"/>
  <p:sldLayoutIdLst>
    <p:sldLayoutId id="2147493588" r:id="rId1"/>
    <p:sldLayoutId id="2147493589" r:id="rId2"/>
    <p:sldLayoutId id="2147493594" r:id="rId3"/>
    <p:sldLayoutId id="2147493604" r:id="rId4"/>
    <p:sldLayoutId id="2147493605" r:id="rId5"/>
    <p:sldLayoutId id="2147493609" r:id="rId6"/>
    <p:sldLayoutId id="2147493606"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7087431"/>
      </p:ext>
    </p:extLst>
  </p:cSld>
  <p:clrMap bg1="lt1" tx1="dk1" bg2="lt2" tx2="dk2" accent1="accent1" accent2="accent2" accent3="accent3" accent4="accent4" accent5="accent5" accent6="accent6" hlink="hlink" folHlink="folHlink"/>
  <p:sldLayoutIdLst>
    <p:sldLayoutId id="2147493670" r:id="rId1"/>
    <p:sldLayoutId id="2147493671" r:id="rId2"/>
    <p:sldLayoutId id="2147493672" r:id="rId3"/>
    <p:sldLayoutId id="2147493673" r:id="rId4"/>
    <p:sldLayoutId id="2147493674" r:id="rId5"/>
    <p:sldLayoutId id="2147493675" r:id="rId6"/>
    <p:sldLayoutId id="2147493676" r:id="rId7"/>
    <p:sldLayoutId id="2147493677" r:id="rId8"/>
    <p:sldLayoutId id="2147493678" r:id="rId9"/>
    <p:sldLayoutId id="2147493679" r:id="rId10"/>
    <p:sldLayoutId id="2147493680" r:id="rId11"/>
    <p:sldLayoutId id="2147493681"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0"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5919521"/>
      </p:ext>
    </p:extLst>
  </p:cSld>
  <p:clrMap bg1="lt1" tx1="dk1" bg2="lt2" tx2="dk2" accent1="accent1" accent2="accent2" accent3="accent3" accent4="accent4" accent5="accent5" accent6="accent6" hlink="hlink" folHlink="folHlink"/>
  <p:sldLayoutIdLst>
    <p:sldLayoutId id="2147493683" r:id="rId1"/>
    <p:sldLayoutId id="2147493684" r:id="rId2"/>
    <p:sldLayoutId id="2147493685" r:id="rId3"/>
    <p:sldLayoutId id="2147493686" r:id="rId4"/>
    <p:sldLayoutId id="2147493687" r:id="rId5"/>
    <p:sldLayoutId id="2147493688" r:id="rId6"/>
    <p:sldLayoutId id="2147493689" r:id="rId7"/>
    <p:sldLayoutId id="2147493690" r:id="rId8"/>
    <p:sldLayoutId id="2147493691" r:id="rId9"/>
    <p:sldLayoutId id="2147493692" r:id="rId10"/>
    <p:sldLayoutId id="2147493693" r:id="rId11"/>
    <p:sldLayoutId id="2147493694"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73084" y="820342"/>
            <a:ext cx="7702579"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8713509"/>
      </p:ext>
    </p:extLst>
  </p:cSld>
  <p:clrMap bg1="lt1" tx1="dk1" bg2="lt2" tx2="dk2" accent1="accent1" accent2="accent2" accent3="accent3" accent4="accent4" accent5="accent5" accent6="accent6" hlink="hlink" folHlink="folHlink"/>
  <p:sldLayoutIdLst>
    <p:sldLayoutId id="2147493696" r:id="rId1"/>
    <p:sldLayoutId id="2147493697" r:id="rId2"/>
    <p:sldLayoutId id="2147493698" r:id="rId3"/>
    <p:sldLayoutId id="2147493699" r:id="rId4"/>
    <p:sldLayoutId id="2147493700" r:id="rId5"/>
    <p:sldLayoutId id="2147493701" r:id="rId6"/>
    <p:sldLayoutId id="2147493702" r:id="rId7"/>
    <p:sldLayoutId id="2147493703" r:id="rId8"/>
    <p:sldLayoutId id="2147493704" r:id="rId9"/>
    <p:sldLayoutId id="2147493705" r:id="rId10"/>
    <p:sldLayoutId id="2147493706" r:id="rId11"/>
    <p:sldLayoutId id="2147493707"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4"/>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5042957"/>
      </p:ext>
    </p:extLst>
  </p:cSld>
  <p:clrMap bg1="lt1" tx1="dk1" bg2="lt2" tx2="dk2" accent1="accent1" accent2="accent2" accent3="accent3" accent4="accent4" accent5="accent5" accent6="accent6" hlink="hlink" folHlink="folHlink"/>
  <p:sldLayoutIdLst>
    <p:sldLayoutId id="2147493709" r:id="rId1"/>
    <p:sldLayoutId id="2147493710" r:id="rId2"/>
    <p:sldLayoutId id="2147493711" r:id="rId3"/>
    <p:sldLayoutId id="2147493712" r:id="rId4"/>
    <p:sldLayoutId id="2147493713" r:id="rId5"/>
    <p:sldLayoutId id="2147493714" r:id="rId6"/>
    <p:sldLayoutId id="2147493715" r:id="rId7"/>
    <p:sldLayoutId id="2147493716" r:id="rId8"/>
    <p:sldLayoutId id="2147493717" r:id="rId9"/>
    <p:sldLayoutId id="2147493718" r:id="rId10"/>
    <p:sldLayoutId id="2147493719" r:id="rId11"/>
    <p:sldLayoutId id="2147493720"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6.xml"/><Relationship Id="rId1" Type="http://schemas.openxmlformats.org/officeDocument/2006/relationships/slideLayout" Target="../slideLayouts/slideLayout26.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geeksforgeeks.org/constraints-on-relational-database-model/"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w3schools.com/whatis/whatis_fullstack.asp" TargetMode="Externa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30.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b="1" i="1" dirty="0"/>
              <a:t>W4111 – Introduction to Databases</a:t>
            </a:r>
            <a:br>
              <a:rPr lang="en-US" altLang="en-US" sz="2800" b="1" i="1" dirty="0"/>
            </a:br>
            <a:r>
              <a:rPr lang="en-US" altLang="en-US" sz="2800" b="1" i="1" dirty="0"/>
              <a:t>Section 002, Fall 2025</a:t>
            </a:r>
            <a:br>
              <a:rPr lang="en-US" altLang="en-US" sz="3200" b="1" i="1" dirty="0"/>
            </a:br>
            <a:r>
              <a:rPr lang="en-US" altLang="en-US" sz="2800" b="1" i="1" dirty="0"/>
              <a:t>Lecture 2: Foundation – ER, Relational, SQL (2)</a:t>
            </a:r>
            <a:endParaRPr lang="en-US" altLang="en-US" sz="3200" b="1" i="1" dirty="0"/>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COMSW4111_002_2025_2 - Foundation – ER, Relational, SQL (2) 		© Donald F. Ferguson, 2025</a:t>
            </a:r>
          </a:p>
        </p:txBody>
      </p:sp>
    </p:spTree>
    <p:extLst>
      <p:ext uri="{BB962C8B-B14F-4D97-AF65-F5344CB8AC3E}">
        <p14:creationId xmlns:p14="http://schemas.microsoft.com/office/powerpoint/2010/main" val="3078825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Relationship Sets (Cont.)</a:t>
            </a:r>
          </a:p>
        </p:txBody>
      </p:sp>
      <p:sp>
        <p:nvSpPr>
          <p:cNvPr id="19459" name="Rectangle 3"/>
          <p:cNvSpPr>
            <a:spLocks noGrp="1" noChangeArrowheads="1"/>
          </p:cNvSpPr>
          <p:nvPr>
            <p:ph type="body" idx="1"/>
          </p:nvPr>
        </p:nvSpPr>
        <p:spPr>
          <a:xfrm>
            <a:off x="1719263" y="808435"/>
            <a:ext cx="5715785" cy="938069"/>
          </a:xfrm>
        </p:spPr>
        <p:txBody>
          <a:bodyPr/>
          <a:lstStyle/>
          <a:p>
            <a:r>
              <a:rPr lang="en-US" altLang="en-US" dirty="0"/>
              <a:t>An attribute can also be associated with a relationship set.</a:t>
            </a:r>
          </a:p>
          <a:p>
            <a:r>
              <a:rPr lang="en-US" altLang="en-US" dirty="0"/>
              <a:t>For instance, the </a:t>
            </a:r>
            <a:r>
              <a:rPr lang="en-US" altLang="en-US" i="1" dirty="0"/>
              <a:t>advisor </a:t>
            </a:r>
            <a:r>
              <a:rPr lang="en-US" altLang="en-US" dirty="0"/>
              <a:t>relationship set between entity sets </a:t>
            </a:r>
            <a:r>
              <a:rPr lang="en-US" altLang="en-US" i="1" dirty="0"/>
              <a:t>instructor </a:t>
            </a:r>
            <a:r>
              <a:rPr lang="en-US" altLang="en-US" dirty="0"/>
              <a:t>and </a:t>
            </a:r>
            <a:r>
              <a:rPr lang="en-US" altLang="en-US" i="1" dirty="0"/>
              <a:t>student </a:t>
            </a:r>
            <a:r>
              <a:rPr lang="en-US" altLang="en-US" dirty="0"/>
              <a:t>may have the attribute </a:t>
            </a:r>
            <a:r>
              <a:rPr lang="en-US" altLang="en-US" i="1" dirty="0"/>
              <a:t>date </a:t>
            </a:r>
            <a:r>
              <a:rPr lang="en-US" altLang="en-US" dirty="0"/>
              <a:t>which tracks when the student started being associated with the advisor</a:t>
            </a:r>
          </a:p>
        </p:txBody>
      </p:sp>
      <p:pic>
        <p:nvPicPr>
          <p:cNvPr id="1946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3559" y="1883664"/>
            <a:ext cx="3973859" cy="1884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Relationship Sets with Attributes</a:t>
            </a:r>
          </a:p>
        </p:txBody>
      </p:sp>
      <p:pic>
        <p:nvPicPr>
          <p:cNvPr id="2048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865381"/>
            <a:ext cx="519946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C20E0AFA-6A4B-584C-51B2-210A0DCC67B0}"/>
              </a:ext>
            </a:extLst>
          </p:cNvPr>
          <p:cNvPicPr>
            <a:picLocks noChangeAspect="1"/>
          </p:cNvPicPr>
          <p:nvPr/>
        </p:nvPicPr>
        <p:blipFill>
          <a:blip r:embed="rId4"/>
          <a:stretch>
            <a:fillRect/>
          </a:stretch>
        </p:blipFill>
        <p:spPr>
          <a:xfrm>
            <a:off x="3173659" y="2876550"/>
            <a:ext cx="3266582" cy="2009412"/>
          </a:xfrm>
          <a:prstGeom prst="rect">
            <a:avLst/>
          </a:prstGeom>
          <a:ln w="38100">
            <a:solidFill>
              <a:srgbClr val="FF0000"/>
            </a:solid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F99CDD-16EC-2133-4AB6-897AD9D2D83A}"/>
              </a:ext>
            </a:extLst>
          </p:cNvPr>
          <p:cNvSpPr>
            <a:spLocks noGrp="1"/>
          </p:cNvSpPr>
          <p:nvPr>
            <p:ph idx="1"/>
          </p:nvPr>
        </p:nvSpPr>
        <p:spPr/>
        <p:txBody>
          <a:bodyPr/>
          <a:lstStyle/>
          <a:p>
            <a:r>
              <a:rPr lang="en-US" dirty="0"/>
              <a:t>When translating an ER diagram into SQL, there are two reasons to use an associative entity.</a:t>
            </a:r>
          </a:p>
          <a:p>
            <a:pPr lvl="1"/>
            <a:r>
              <a:rPr lang="en-US" dirty="0"/>
              <a:t>The relationship is many-to-many OR</a:t>
            </a:r>
          </a:p>
          <a:p>
            <a:pPr lvl="1"/>
            <a:r>
              <a:rPr lang="en-US" dirty="0"/>
              <a:t>The relationship has properties/attributes.</a:t>
            </a:r>
          </a:p>
          <a:p>
            <a:pPr lvl="1"/>
            <a:r>
              <a:rPr lang="en-US" dirty="0"/>
              <a:t>Despite being a “relational database,” SQL only has entities.</a:t>
            </a:r>
            <a:br>
              <a:rPr lang="en-US" dirty="0"/>
            </a:br>
            <a:endParaRPr lang="en-US" dirty="0"/>
          </a:p>
          <a:p>
            <a:r>
              <a:rPr lang="en-US" dirty="0"/>
              <a:t>This is not true for some NoSQL databases.</a:t>
            </a:r>
            <a:br>
              <a:rPr lang="en-US" dirty="0"/>
            </a:br>
            <a:r>
              <a:rPr lang="en-US" dirty="0"/>
              <a:t>We will see that relationship (edge) with properties is a first-class concept</a:t>
            </a:r>
            <a:br>
              <a:rPr lang="en-US" dirty="0"/>
            </a:br>
            <a:r>
              <a:rPr lang="en-US" dirty="0"/>
              <a:t>in graph databases (https://</a:t>
            </a:r>
            <a:r>
              <a:rPr lang="en-US" dirty="0" err="1"/>
              <a:t>en.wikipedia.org</a:t>
            </a:r>
            <a:r>
              <a:rPr lang="en-US" dirty="0"/>
              <a:t>/wiki/</a:t>
            </a:r>
            <a:r>
              <a:rPr lang="en-US" dirty="0" err="1"/>
              <a:t>Graph_database</a:t>
            </a:r>
            <a:r>
              <a:rPr lang="en-US" dirty="0"/>
              <a:t>).</a:t>
            </a:r>
          </a:p>
        </p:txBody>
      </p:sp>
      <p:sp>
        <p:nvSpPr>
          <p:cNvPr id="3" name="Title 2">
            <a:extLst>
              <a:ext uri="{FF2B5EF4-FFF2-40B4-BE49-F238E27FC236}">
                <a16:creationId xmlns:a16="http://schemas.microsoft.com/office/drawing/2014/main" id="{EF935DC3-1B1D-5CBC-5BCB-44C862A1739B}"/>
              </a:ext>
            </a:extLst>
          </p:cNvPr>
          <p:cNvSpPr>
            <a:spLocks noGrp="1"/>
          </p:cNvSpPr>
          <p:nvPr>
            <p:ph type="title"/>
          </p:nvPr>
        </p:nvSpPr>
        <p:spPr/>
        <p:txBody>
          <a:bodyPr/>
          <a:lstStyle/>
          <a:p>
            <a:r>
              <a:rPr lang="en-US" dirty="0"/>
              <a:t>Associative Entity</a:t>
            </a:r>
          </a:p>
        </p:txBody>
      </p:sp>
    </p:spTree>
    <p:extLst>
      <p:ext uri="{BB962C8B-B14F-4D97-AF65-F5344CB8AC3E}">
        <p14:creationId xmlns:p14="http://schemas.microsoft.com/office/powerpoint/2010/main" val="12478838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a:t>
            </a:r>
          </a:p>
        </p:txBody>
      </p:sp>
      <p:sp>
        <p:nvSpPr>
          <p:cNvPr id="43011" name="Rectangle 3"/>
          <p:cNvSpPr>
            <a:spLocks noGrp="1" noChangeArrowheads="1"/>
          </p:cNvSpPr>
          <p:nvPr>
            <p:ph type="body" idx="1"/>
          </p:nvPr>
        </p:nvSpPr>
        <p:spPr>
          <a:xfrm>
            <a:off x="1719264" y="892029"/>
            <a:ext cx="5722444" cy="3103900"/>
          </a:xfrm>
        </p:spPr>
        <p:txBody>
          <a:bodyPr/>
          <a:lstStyle/>
          <a:p>
            <a:r>
              <a:rPr lang="en-US" altLang="en-US" dirty="0"/>
              <a:t>Consider a </a:t>
            </a:r>
            <a:r>
              <a:rPr lang="en-US" altLang="en-US" i="1" dirty="0"/>
              <a:t>section</a:t>
            </a:r>
            <a:r>
              <a:rPr lang="en-US" altLang="en-US" dirty="0"/>
              <a:t> entity, which is uniquely identified by a </a:t>
            </a:r>
            <a:r>
              <a:rPr lang="en-US" altLang="en-US" i="1" dirty="0" err="1"/>
              <a:t>course_id</a:t>
            </a:r>
            <a:r>
              <a:rPr lang="en-US" altLang="en-US" dirty="0"/>
              <a:t>, </a:t>
            </a:r>
            <a:r>
              <a:rPr lang="en-US" altLang="en-US" i="1" dirty="0"/>
              <a:t>semester, year</a:t>
            </a:r>
            <a:r>
              <a:rPr lang="en-US" altLang="en-US" dirty="0"/>
              <a:t>, and </a:t>
            </a:r>
            <a:r>
              <a:rPr lang="en-US" altLang="en-US" i="1" dirty="0" err="1"/>
              <a:t>sec_id</a:t>
            </a:r>
            <a:r>
              <a:rPr lang="en-US" altLang="en-US" dirty="0"/>
              <a:t>.</a:t>
            </a:r>
          </a:p>
          <a:p>
            <a:r>
              <a:rPr lang="en-US" altLang="en-US" dirty="0"/>
              <a:t>Clearly, section entities are related to course entities. Suppose we create a relationship set </a:t>
            </a:r>
            <a:r>
              <a:rPr lang="en-US" altLang="en-US" i="1" dirty="0" err="1"/>
              <a:t>sec_course</a:t>
            </a:r>
            <a:r>
              <a:rPr lang="en-US" altLang="en-US" dirty="0"/>
              <a:t> between entity sets </a:t>
            </a:r>
            <a:r>
              <a:rPr lang="en-US" altLang="en-US" i="1" dirty="0"/>
              <a:t>section</a:t>
            </a:r>
            <a:r>
              <a:rPr lang="en-US" altLang="en-US" dirty="0"/>
              <a:t> and </a:t>
            </a:r>
            <a:r>
              <a:rPr lang="en-US" altLang="en-US" i="1" dirty="0"/>
              <a:t>course</a:t>
            </a:r>
            <a:r>
              <a:rPr lang="en-US" altLang="en-US" dirty="0"/>
              <a:t>.</a:t>
            </a:r>
          </a:p>
          <a:p>
            <a:r>
              <a:rPr lang="en-US" altLang="en-US" dirty="0"/>
              <a:t>Note that the information in </a:t>
            </a:r>
            <a:r>
              <a:rPr lang="en-US" altLang="en-US" i="1" dirty="0" err="1"/>
              <a:t>sec_course</a:t>
            </a:r>
            <a:r>
              <a:rPr lang="en-US" altLang="en-US" dirty="0"/>
              <a:t> is redundant, since </a:t>
            </a:r>
            <a:r>
              <a:rPr lang="en-US" altLang="en-US" i="1" dirty="0"/>
              <a:t>section</a:t>
            </a:r>
            <a:r>
              <a:rPr lang="en-US" altLang="en-US" dirty="0"/>
              <a:t> already has an attribute </a:t>
            </a:r>
            <a:r>
              <a:rPr lang="en-US" altLang="en-US" i="1" dirty="0" err="1"/>
              <a:t>course_id</a:t>
            </a:r>
            <a:r>
              <a:rPr lang="en-US" altLang="en-US" dirty="0"/>
              <a:t>, which identifies the course with which the section is related. </a:t>
            </a:r>
          </a:p>
          <a:p>
            <a:r>
              <a:rPr lang="en-US" altLang="en-US" dirty="0"/>
              <a:t>One option to deal with this redundancy is to get rid of the relationship </a:t>
            </a:r>
            <a:r>
              <a:rPr lang="en-US" altLang="en-US" dirty="0" err="1"/>
              <a:t>s</a:t>
            </a:r>
            <a:r>
              <a:rPr lang="en-US" altLang="en-US" i="1" dirty="0" err="1"/>
              <a:t>ec_course</a:t>
            </a:r>
            <a:r>
              <a:rPr lang="en-US" altLang="en-US" dirty="0"/>
              <a:t>;  however, by doing so the relationship between </a:t>
            </a:r>
            <a:r>
              <a:rPr lang="en-US" altLang="en-US" i="1" dirty="0"/>
              <a:t>section</a:t>
            </a:r>
            <a:r>
              <a:rPr lang="en-US" altLang="en-US" dirty="0"/>
              <a:t> and </a:t>
            </a:r>
            <a:r>
              <a:rPr lang="en-US" altLang="en-US" i="1" dirty="0"/>
              <a:t>course </a:t>
            </a:r>
            <a:r>
              <a:rPr lang="en-US" altLang="en-US" dirty="0"/>
              <a:t>becomes implicit in an attribute, which is not desirable.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 (Cont.)</a:t>
            </a:r>
          </a:p>
        </p:txBody>
      </p:sp>
      <p:sp>
        <p:nvSpPr>
          <p:cNvPr id="44035" name="Rectangle 3"/>
          <p:cNvSpPr>
            <a:spLocks noGrp="1" noChangeArrowheads="1"/>
          </p:cNvSpPr>
          <p:nvPr>
            <p:ph type="body" idx="1"/>
          </p:nvPr>
        </p:nvSpPr>
        <p:spPr>
          <a:xfrm>
            <a:off x="1719263" y="792332"/>
            <a:ext cx="5751386" cy="3782049"/>
          </a:xfrm>
        </p:spPr>
        <p:txBody>
          <a:bodyPr/>
          <a:lstStyle/>
          <a:p>
            <a:r>
              <a:rPr lang="en-US" altLang="en-US" dirty="0"/>
              <a:t>An alternative way to deal with this redundancy is to not store the attribute </a:t>
            </a:r>
            <a:r>
              <a:rPr lang="en-US" altLang="en-US" i="1" dirty="0" err="1"/>
              <a:t>course_id</a:t>
            </a:r>
            <a:r>
              <a:rPr lang="en-US" altLang="en-US" dirty="0"/>
              <a:t>  in the </a:t>
            </a:r>
            <a:r>
              <a:rPr lang="en-US" altLang="en-US" i="1" dirty="0"/>
              <a:t>section</a:t>
            </a:r>
            <a:r>
              <a:rPr lang="en-US" altLang="en-US" dirty="0"/>
              <a:t> entity and to only store the remaining attributes </a:t>
            </a:r>
            <a:r>
              <a:rPr lang="en-US" altLang="en-US" i="1" dirty="0" err="1"/>
              <a:t>section_id</a:t>
            </a:r>
            <a:r>
              <a:rPr lang="en-US" altLang="en-US" dirty="0"/>
              <a:t>,  </a:t>
            </a:r>
            <a:r>
              <a:rPr lang="en-US" altLang="en-US" i="1" dirty="0"/>
              <a:t>year</a:t>
            </a:r>
            <a:r>
              <a:rPr lang="en-US" altLang="en-US" dirty="0"/>
              <a:t>, and </a:t>
            </a:r>
            <a:r>
              <a:rPr lang="en-US" altLang="en-US" i="1" dirty="0"/>
              <a:t>semester. </a:t>
            </a:r>
          </a:p>
          <a:p>
            <a:pPr lvl="1"/>
            <a:r>
              <a:rPr lang="en-US" altLang="en-US" dirty="0">
                <a:ea typeface="ＭＳ Ｐゴシック" panose="020B0600070205080204" pitchFamily="34" charset="-128"/>
              </a:rPr>
              <a:t>However, the entity set </a:t>
            </a:r>
            <a:r>
              <a:rPr lang="en-US" altLang="en-US" i="1" dirty="0">
                <a:ea typeface="ＭＳ Ｐゴシック" panose="020B0600070205080204" pitchFamily="34" charset="-128"/>
              </a:rPr>
              <a:t>section</a:t>
            </a:r>
            <a:r>
              <a:rPr lang="en-US" altLang="en-US" dirty="0">
                <a:ea typeface="ＭＳ Ｐゴシック" panose="020B0600070205080204" pitchFamily="34" charset="-128"/>
              </a:rPr>
              <a:t> then does not have enough attributes to identify a particular </a:t>
            </a:r>
            <a:r>
              <a:rPr lang="en-US" altLang="en-US" i="1" dirty="0">
                <a:ea typeface="ＭＳ Ｐゴシック" panose="020B0600070205080204" pitchFamily="34" charset="-128"/>
              </a:rPr>
              <a:t>section</a:t>
            </a:r>
            <a:r>
              <a:rPr lang="en-US" altLang="en-US" dirty="0">
                <a:ea typeface="ＭＳ Ｐゴシック" panose="020B0600070205080204" pitchFamily="34" charset="-128"/>
              </a:rPr>
              <a:t> entity uniquely</a:t>
            </a:r>
          </a:p>
          <a:p>
            <a:r>
              <a:rPr lang="en-US" altLang="en-US" dirty="0"/>
              <a:t>To deal with this problem, we treat the relationship </a:t>
            </a:r>
            <a:r>
              <a:rPr lang="en-US" altLang="en-US" i="1" dirty="0" err="1"/>
              <a:t>sec_course</a:t>
            </a:r>
            <a:r>
              <a:rPr lang="en-US" altLang="en-US" dirty="0"/>
              <a:t>  as a special relationship that provides extra information, in this case, the </a:t>
            </a:r>
            <a:r>
              <a:rPr lang="en-US" altLang="en-US" i="1" dirty="0" err="1"/>
              <a:t>course_id</a:t>
            </a:r>
            <a:r>
              <a:rPr lang="en-US" altLang="en-US" dirty="0"/>
              <a:t>, required to identify </a:t>
            </a:r>
            <a:r>
              <a:rPr lang="en-US" altLang="en-US" i="1" dirty="0"/>
              <a:t>section</a:t>
            </a:r>
            <a:r>
              <a:rPr lang="en-US" altLang="en-US" dirty="0"/>
              <a:t>  entities uniquely.</a:t>
            </a:r>
          </a:p>
          <a:p>
            <a:r>
              <a:rPr lang="en-US" altLang="en-US" dirty="0"/>
              <a:t>A </a:t>
            </a:r>
            <a:r>
              <a:rPr lang="en-US" altLang="en-US" b="1" dirty="0">
                <a:solidFill>
                  <a:srgbClr val="002060"/>
                </a:solidFill>
              </a:rPr>
              <a:t>weak entity set</a:t>
            </a:r>
            <a:r>
              <a:rPr lang="en-US" altLang="en-US" dirty="0">
                <a:solidFill>
                  <a:srgbClr val="002060"/>
                </a:solidFill>
              </a:rPr>
              <a:t> </a:t>
            </a:r>
            <a:r>
              <a:rPr lang="en-US" altLang="en-US" dirty="0"/>
              <a:t>is one whose existence is dependent on another entity, called its </a:t>
            </a:r>
            <a:r>
              <a:rPr lang="en-US" altLang="en-US" b="1" dirty="0">
                <a:solidFill>
                  <a:srgbClr val="002060"/>
                </a:solidFill>
              </a:rPr>
              <a:t>identifying entity</a:t>
            </a:r>
            <a:endParaRPr lang="en-US" altLang="en-US" dirty="0">
              <a:solidFill>
                <a:srgbClr val="002060"/>
              </a:solidFill>
            </a:endParaRPr>
          </a:p>
          <a:p>
            <a:r>
              <a:rPr lang="en-US" altLang="en-US" dirty="0"/>
              <a:t>Instead of associating a primary key with a weak entity, we use the identifying entity, along with extra attributes called </a:t>
            </a:r>
            <a:r>
              <a:rPr lang="en-US" altLang="en-US" b="1" dirty="0">
                <a:solidFill>
                  <a:srgbClr val="002060"/>
                </a:solidFill>
              </a:rPr>
              <a:t>discriminator</a:t>
            </a:r>
            <a:r>
              <a:rPr lang="en-US" altLang="en-US" dirty="0">
                <a:solidFill>
                  <a:srgbClr val="002060"/>
                </a:solidFill>
              </a:rPr>
              <a:t> </a:t>
            </a:r>
            <a:r>
              <a:rPr lang="en-US" altLang="en-US" dirty="0"/>
              <a:t>to uniquely identify a weak entity. </a:t>
            </a:r>
          </a:p>
          <a:p>
            <a:endParaRPr lang="en-US"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 (Cont.)</a:t>
            </a:r>
          </a:p>
        </p:txBody>
      </p:sp>
      <p:sp>
        <p:nvSpPr>
          <p:cNvPr id="45059" name="Rectangle 3"/>
          <p:cNvSpPr>
            <a:spLocks noGrp="1" noChangeArrowheads="1"/>
          </p:cNvSpPr>
          <p:nvPr>
            <p:ph type="body" idx="1"/>
          </p:nvPr>
        </p:nvSpPr>
        <p:spPr>
          <a:xfrm>
            <a:off x="1719263" y="861312"/>
            <a:ext cx="5650802" cy="3472945"/>
          </a:xfrm>
        </p:spPr>
        <p:txBody>
          <a:bodyPr/>
          <a:lstStyle/>
          <a:p>
            <a:r>
              <a:rPr lang="en-US" altLang="en-US" dirty="0"/>
              <a:t>An entity set that is not a weak entity set is termed a </a:t>
            </a:r>
            <a:r>
              <a:rPr lang="en-US" altLang="en-US" b="1" dirty="0">
                <a:solidFill>
                  <a:srgbClr val="002060"/>
                </a:solidFill>
              </a:rPr>
              <a:t>strong entity set</a:t>
            </a:r>
            <a:r>
              <a:rPr lang="en-US" altLang="en-US" dirty="0">
                <a:solidFill>
                  <a:srgbClr val="000099"/>
                </a:solidFill>
              </a:rPr>
              <a:t>.</a:t>
            </a:r>
          </a:p>
          <a:p>
            <a:r>
              <a:rPr lang="en-US" altLang="en-US" dirty="0"/>
              <a:t>Every weak entity must be associated with an identifying entity; that is, the weak entity set is said to be </a:t>
            </a:r>
            <a:r>
              <a:rPr lang="en-US" altLang="en-US" b="1" dirty="0">
                <a:solidFill>
                  <a:srgbClr val="002060"/>
                </a:solidFill>
              </a:rPr>
              <a:t>existence dependent</a:t>
            </a:r>
            <a:r>
              <a:rPr lang="en-US" altLang="en-US" dirty="0">
                <a:solidFill>
                  <a:srgbClr val="002060"/>
                </a:solidFill>
              </a:rPr>
              <a:t> </a:t>
            </a:r>
            <a:r>
              <a:rPr lang="en-US" altLang="en-US" dirty="0"/>
              <a:t>on the identifying entity set. </a:t>
            </a:r>
          </a:p>
          <a:p>
            <a:r>
              <a:rPr lang="en-US" altLang="en-US" dirty="0"/>
              <a:t>The identifying entity set is said to </a:t>
            </a:r>
            <a:r>
              <a:rPr lang="en-US" altLang="en-US" b="1" dirty="0">
                <a:solidFill>
                  <a:srgbClr val="002060"/>
                </a:solidFill>
              </a:rPr>
              <a:t>own</a:t>
            </a:r>
            <a:r>
              <a:rPr lang="en-US" altLang="en-US" dirty="0"/>
              <a:t> the weak entity set that it identifies. </a:t>
            </a:r>
          </a:p>
          <a:p>
            <a:r>
              <a:rPr lang="en-US" altLang="en-US" dirty="0"/>
              <a:t>The relationship associating the weak entity set with the identifying entity set is called the </a:t>
            </a:r>
            <a:r>
              <a:rPr lang="en-US" altLang="en-US" b="1" dirty="0">
                <a:solidFill>
                  <a:srgbClr val="002060"/>
                </a:solidFill>
              </a:rPr>
              <a:t>identifying relationship</a:t>
            </a:r>
            <a:r>
              <a:rPr lang="en-US" altLang="en-US" dirty="0"/>
              <a:t>.</a:t>
            </a:r>
          </a:p>
          <a:p>
            <a:r>
              <a:rPr lang="en-US" altLang="en-US" dirty="0"/>
              <a:t>Note that the relational schema we eventually create from the entity set </a:t>
            </a:r>
            <a:r>
              <a:rPr lang="en-US" altLang="en-US" i="1" dirty="0"/>
              <a:t>section</a:t>
            </a:r>
            <a:r>
              <a:rPr lang="en-US" altLang="en-US" dirty="0"/>
              <a:t> does have the attribute </a:t>
            </a:r>
            <a:r>
              <a:rPr lang="en-US" altLang="en-US" i="1" dirty="0" err="1"/>
              <a:t>course_id</a:t>
            </a:r>
            <a:r>
              <a:rPr lang="en-US" altLang="en-US" dirty="0"/>
              <a:t>, for reasons that will become clear later, even though we have dropped the attribute </a:t>
            </a:r>
            <a:r>
              <a:rPr lang="en-US" altLang="en-US" i="1" dirty="0" err="1"/>
              <a:t>course_id</a:t>
            </a:r>
            <a:r>
              <a:rPr lang="en-US" altLang="en-US" dirty="0"/>
              <a:t>  from the entity set </a:t>
            </a:r>
            <a:r>
              <a:rPr lang="en-US" altLang="en-US" i="1" dirty="0"/>
              <a:t>section.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a:xfrm>
            <a:off x="1547813" y="64294"/>
            <a:ext cx="6057900" cy="457200"/>
          </a:xfrm>
        </p:spPr>
        <p:txBody>
          <a:bodyPr/>
          <a:lstStyle/>
          <a:p>
            <a:pPr>
              <a:defRPr/>
            </a:pPr>
            <a:r>
              <a:rPr lang="en-US" altLang="en-US" dirty="0">
                <a:effectLst>
                  <a:outerShdw blurRad="38100" dist="38100" dir="2700000" algn="tl">
                    <a:srgbClr val="C0C0C0"/>
                  </a:outerShdw>
                </a:effectLst>
              </a:rPr>
              <a:t>Expressing Weak Entity Sets</a:t>
            </a:r>
          </a:p>
        </p:txBody>
      </p:sp>
      <p:sp>
        <p:nvSpPr>
          <p:cNvPr id="46083" name="Rectangle 3"/>
          <p:cNvSpPr>
            <a:spLocks noGrp="1" noChangeArrowheads="1"/>
          </p:cNvSpPr>
          <p:nvPr>
            <p:ph type="body" idx="1"/>
          </p:nvPr>
        </p:nvSpPr>
        <p:spPr>
          <a:xfrm>
            <a:off x="1728927" y="856918"/>
            <a:ext cx="5558842" cy="1666827"/>
          </a:xfrm>
        </p:spPr>
        <p:txBody>
          <a:bodyPr/>
          <a:lstStyle/>
          <a:p>
            <a:r>
              <a:rPr lang="en-US" altLang="en-US" dirty="0"/>
              <a:t>In E-R diagrams, a weak entity set is depicted via a double rectangle.</a:t>
            </a:r>
          </a:p>
          <a:p>
            <a:r>
              <a:rPr lang="en-US" altLang="en-US" dirty="0"/>
              <a:t>We underline the discriminator of a weak entity set  with a dashed line.</a:t>
            </a:r>
          </a:p>
          <a:p>
            <a:r>
              <a:rPr lang="en-US" altLang="en-US" dirty="0"/>
              <a:t>The relationship set connecting the  weak entity set to the identifying strong entity set is depicted by a double diamond. </a:t>
            </a:r>
          </a:p>
          <a:p>
            <a:r>
              <a:rPr lang="en-US" altLang="en-US" dirty="0"/>
              <a:t>Primary key for </a:t>
            </a:r>
            <a:r>
              <a:rPr lang="en-US" altLang="en-US" i="1" dirty="0"/>
              <a:t>section </a:t>
            </a:r>
            <a:r>
              <a:rPr lang="en-US" altLang="en-US" dirty="0"/>
              <a:t>– (</a:t>
            </a:r>
            <a:r>
              <a:rPr lang="en-US" altLang="en-US" i="1" dirty="0" err="1"/>
              <a:t>course_id</a:t>
            </a:r>
            <a:r>
              <a:rPr lang="en-US" altLang="en-US" i="1" dirty="0"/>
              <a:t>, </a:t>
            </a:r>
            <a:r>
              <a:rPr lang="en-US" altLang="en-US" i="1" dirty="0" err="1"/>
              <a:t>sec_id</a:t>
            </a:r>
            <a:r>
              <a:rPr lang="en-US" altLang="en-US" i="1" dirty="0"/>
              <a:t>, semester, year</a:t>
            </a:r>
            <a:r>
              <a:rPr lang="en-US" altLang="en-US" sz="1500" dirty="0"/>
              <a:t>)</a:t>
            </a:r>
          </a:p>
        </p:txBody>
      </p:sp>
      <p:pic>
        <p:nvPicPr>
          <p:cNvPr id="4608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98648" y="2693802"/>
            <a:ext cx="3959546" cy="840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4141CBB-967C-E30C-B2CC-19B99DC99C4A}"/>
              </a:ext>
            </a:extLst>
          </p:cNvPr>
          <p:cNvSpPr>
            <a:spLocks noGrp="1"/>
          </p:cNvSpPr>
          <p:nvPr>
            <p:ph idx="1"/>
          </p:nvPr>
        </p:nvSpPr>
        <p:spPr/>
        <p:txBody>
          <a:bodyPr/>
          <a:lstStyle/>
          <a:p>
            <a:r>
              <a:rPr lang="en-US" dirty="0"/>
              <a:t>This is a somewhat obscure and pedantic concept.</a:t>
            </a:r>
            <a:br>
              <a:rPr lang="en-US" dirty="0"/>
            </a:br>
            <a:r>
              <a:rPr lang="en-US" dirty="0"/>
              <a:t>But, it may come up in interviews, discussions, etc.</a:t>
            </a:r>
            <a:br>
              <a:rPr lang="en-US" dirty="0"/>
            </a:br>
            <a:endParaRPr lang="en-US" dirty="0"/>
          </a:p>
          <a:p>
            <a:r>
              <a:rPr lang="en-US" dirty="0"/>
              <a:t>In Crow’s Foot notation, you can </a:t>
            </a:r>
            <a:r>
              <a:rPr lang="en-US" i="1" dirty="0"/>
              <a:t>infer</a:t>
            </a:r>
            <a:r>
              <a:rPr lang="en-US" dirty="0"/>
              <a:t> weak entities if an entity has</a:t>
            </a:r>
            <a:br>
              <a:rPr lang="en-US" dirty="0"/>
            </a:br>
            <a:r>
              <a:rPr lang="en-US" dirty="0"/>
              <a:t>an attribute that is part of a primary key and a foreign key.</a:t>
            </a:r>
            <a:br>
              <a:rPr lang="en-US" dirty="0"/>
            </a:br>
            <a:endParaRPr lang="en-US" dirty="0"/>
          </a:p>
          <a:p>
            <a:r>
              <a:rPr lang="en-US" dirty="0"/>
              <a:t>Summary:</a:t>
            </a:r>
          </a:p>
          <a:p>
            <a:pPr lvl="1"/>
            <a:r>
              <a:rPr lang="en-US" dirty="0"/>
              <a:t>I will ask you questions about the weak entity concept.</a:t>
            </a:r>
          </a:p>
          <a:p>
            <a:pPr lvl="1"/>
            <a:r>
              <a:rPr lang="en-US" dirty="0"/>
              <a:t>You normally due not worry about this term when modeling and converting models</a:t>
            </a:r>
            <a:br>
              <a:rPr lang="en-US" dirty="0"/>
            </a:br>
            <a:r>
              <a:rPr lang="en-US" dirty="0"/>
              <a:t>into SQL DDL.</a:t>
            </a:r>
          </a:p>
          <a:p>
            <a:pPr lvl="1"/>
            <a:r>
              <a:rPr lang="en-US" dirty="0"/>
              <a:t>You implement the concept with primary key, foreign key constraints.</a:t>
            </a:r>
          </a:p>
        </p:txBody>
      </p:sp>
      <p:sp>
        <p:nvSpPr>
          <p:cNvPr id="4" name="Title 3">
            <a:extLst>
              <a:ext uri="{FF2B5EF4-FFF2-40B4-BE49-F238E27FC236}">
                <a16:creationId xmlns:a16="http://schemas.microsoft.com/office/drawing/2014/main" id="{7612B69B-3DB1-76BF-91DF-2D50CF1234D6}"/>
              </a:ext>
            </a:extLst>
          </p:cNvPr>
          <p:cNvSpPr>
            <a:spLocks noGrp="1"/>
          </p:cNvSpPr>
          <p:nvPr>
            <p:ph type="title"/>
          </p:nvPr>
        </p:nvSpPr>
        <p:spPr/>
        <p:txBody>
          <a:bodyPr/>
          <a:lstStyle/>
          <a:p>
            <a:r>
              <a:rPr lang="en-US" dirty="0"/>
              <a:t>Weak Entity Set</a:t>
            </a:r>
          </a:p>
        </p:txBody>
      </p:sp>
    </p:spTree>
    <p:extLst>
      <p:ext uri="{BB962C8B-B14F-4D97-AF65-F5344CB8AC3E}">
        <p14:creationId xmlns:p14="http://schemas.microsoft.com/office/powerpoint/2010/main" val="703494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Roles</a:t>
            </a:r>
          </a:p>
        </p:txBody>
      </p:sp>
      <p:sp>
        <p:nvSpPr>
          <p:cNvPr id="21507" name="Rectangle 3"/>
          <p:cNvSpPr>
            <a:spLocks noGrp="1" noChangeArrowheads="1"/>
          </p:cNvSpPr>
          <p:nvPr>
            <p:ph type="body" idx="1"/>
          </p:nvPr>
        </p:nvSpPr>
        <p:spPr>
          <a:xfrm>
            <a:off x="1719263" y="856012"/>
            <a:ext cx="5916073" cy="1107281"/>
          </a:xfrm>
        </p:spPr>
        <p:txBody>
          <a:bodyPr/>
          <a:lstStyle/>
          <a:p>
            <a:r>
              <a:rPr kumimoji="0" lang="en-US" altLang="en-US" dirty="0"/>
              <a:t>Entity sets of a relationship need not be distinct</a:t>
            </a:r>
          </a:p>
          <a:p>
            <a:pPr lvl="1"/>
            <a:r>
              <a:rPr kumimoji="0" lang="en-US" altLang="en-US" dirty="0">
                <a:ea typeface="ＭＳ Ｐゴシック" panose="020B0600070205080204" pitchFamily="34" charset="-128"/>
              </a:rPr>
              <a:t>Each occurrence of an entity set plays a “role” in the relationship</a:t>
            </a:r>
            <a:endParaRPr lang="en-US" altLang="en-US" dirty="0">
              <a:ea typeface="ＭＳ Ｐゴシック" panose="020B0600070205080204" pitchFamily="34" charset="-128"/>
            </a:endParaRPr>
          </a:p>
          <a:p>
            <a:r>
              <a:rPr lang="en-US" altLang="en-US" dirty="0"/>
              <a:t>The labels “</a:t>
            </a:r>
            <a:r>
              <a:rPr lang="en-US" altLang="ja-JP" i="1" dirty="0" err="1"/>
              <a:t>course_id</a:t>
            </a:r>
            <a:r>
              <a:rPr lang="en-US" altLang="en-US" dirty="0"/>
              <a:t>”</a:t>
            </a:r>
            <a:r>
              <a:rPr lang="en-US" altLang="ja-JP" dirty="0"/>
              <a:t> and </a:t>
            </a:r>
            <a:r>
              <a:rPr lang="en-US" altLang="en-US" dirty="0"/>
              <a:t>“</a:t>
            </a:r>
            <a:r>
              <a:rPr lang="en-US" altLang="ja-JP" i="1" dirty="0" err="1"/>
              <a:t>prereq_id</a:t>
            </a:r>
            <a:r>
              <a:rPr lang="en-US" altLang="en-US" dirty="0"/>
              <a:t>”</a:t>
            </a:r>
            <a:r>
              <a:rPr lang="en-US" altLang="ja-JP" dirty="0"/>
              <a:t> are called </a:t>
            </a:r>
            <a:r>
              <a:rPr lang="en-US" altLang="ja-JP" b="1" dirty="0">
                <a:solidFill>
                  <a:srgbClr val="002060"/>
                </a:solidFill>
              </a:rPr>
              <a:t>roles</a:t>
            </a:r>
            <a:r>
              <a:rPr lang="en-US" altLang="ja-JP" dirty="0"/>
              <a:t>.</a:t>
            </a:r>
            <a:endParaRPr lang="en-US" altLang="en-US" dirty="0"/>
          </a:p>
        </p:txBody>
      </p:sp>
      <p:pic>
        <p:nvPicPr>
          <p:cNvPr id="21508"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405" y="1917933"/>
            <a:ext cx="3854403" cy="1137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54A464C9-A29F-1A75-ED5D-23ACB74C7912}"/>
              </a:ext>
            </a:extLst>
          </p:cNvPr>
          <p:cNvSpPr txBox="1"/>
          <p:nvPr/>
        </p:nvSpPr>
        <p:spPr>
          <a:xfrm>
            <a:off x="1905000" y="3687323"/>
            <a:ext cx="7166770" cy="1200329"/>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FF0000"/>
                </a:solidFill>
              </a:rPr>
              <a:t>The associative entity is only needed because course – </a:t>
            </a:r>
            <a:r>
              <a:rPr lang="en-US" dirty="0" err="1">
                <a:solidFill>
                  <a:srgbClr val="FF0000"/>
                </a:solidFill>
              </a:rPr>
              <a:t>prereq</a:t>
            </a:r>
            <a:r>
              <a:rPr lang="en-US" dirty="0">
                <a:solidFill>
                  <a:srgbClr val="FF0000"/>
                </a:solidFill>
              </a:rPr>
              <a:t> -&gt; course</a:t>
            </a:r>
            <a:br>
              <a:rPr lang="en-US" dirty="0">
                <a:solidFill>
                  <a:srgbClr val="FF0000"/>
                </a:solidFill>
              </a:rPr>
            </a:br>
            <a:r>
              <a:rPr lang="en-US" dirty="0">
                <a:solidFill>
                  <a:srgbClr val="FF0000"/>
                </a:solidFill>
              </a:rPr>
              <a:t>is many-to-many. </a:t>
            </a:r>
          </a:p>
          <a:p>
            <a:pPr marL="285750" indent="-285750">
              <a:buFont typeface="Arial" panose="020B0604020202020204" pitchFamily="34" charset="0"/>
              <a:buChar char="•"/>
            </a:pPr>
            <a:r>
              <a:rPr lang="en-US" dirty="0">
                <a:solidFill>
                  <a:srgbClr val="FF0000"/>
                </a:solidFill>
              </a:rPr>
              <a:t>If it each course had at most one </a:t>
            </a:r>
            <a:r>
              <a:rPr lang="en-US" dirty="0" err="1">
                <a:solidFill>
                  <a:srgbClr val="FF0000"/>
                </a:solidFill>
              </a:rPr>
              <a:t>prereq</a:t>
            </a:r>
            <a:r>
              <a:rPr lang="en-US" dirty="0">
                <a:solidFill>
                  <a:srgbClr val="FF0000"/>
                </a:solidFill>
              </a:rPr>
              <a:t>, you could use a</a:t>
            </a:r>
            <a:br>
              <a:rPr lang="en-US" dirty="0">
                <a:solidFill>
                  <a:srgbClr val="FF0000"/>
                </a:solidFill>
              </a:rPr>
            </a:br>
            <a:r>
              <a:rPr lang="en-US" dirty="0">
                <a:solidFill>
                  <a:srgbClr val="FF0000"/>
                </a:solidFill>
              </a:rPr>
              <a:t>foreign key.</a:t>
            </a:r>
          </a:p>
        </p:txBody>
      </p:sp>
      <p:sp>
        <p:nvSpPr>
          <p:cNvPr id="4" name="TextBox 3">
            <a:extLst>
              <a:ext uri="{FF2B5EF4-FFF2-40B4-BE49-F238E27FC236}">
                <a16:creationId xmlns:a16="http://schemas.microsoft.com/office/drawing/2014/main" id="{31531224-D196-2BAF-09D4-AD53574F4BDD}"/>
              </a:ext>
            </a:extLst>
          </p:cNvPr>
          <p:cNvSpPr txBox="1"/>
          <p:nvPr/>
        </p:nvSpPr>
        <p:spPr>
          <a:xfrm>
            <a:off x="7010400" y="361950"/>
            <a:ext cx="2135008" cy="369332"/>
          </a:xfrm>
          <a:prstGeom prst="rect">
            <a:avLst/>
          </a:prstGeom>
          <a:noFill/>
        </p:spPr>
        <p:txBody>
          <a:bodyPr wrap="none" rtlCol="0">
            <a:spAutoFit/>
          </a:bodyPr>
          <a:lstStyle/>
          <a:p>
            <a:r>
              <a:rPr lang="en-US" b="1" dirty="0">
                <a:solidFill>
                  <a:srgbClr val="FF0000"/>
                </a:solidFill>
              </a:rPr>
              <a:t>Restart lecture here.</a:t>
            </a:r>
          </a:p>
        </p:txBody>
      </p:sp>
      <p:pic>
        <p:nvPicPr>
          <p:cNvPr id="6" name="Picture 5">
            <a:extLst>
              <a:ext uri="{FF2B5EF4-FFF2-40B4-BE49-F238E27FC236}">
                <a16:creationId xmlns:a16="http://schemas.microsoft.com/office/drawing/2014/main" id="{21456F0C-F3F5-28B6-1492-310464B59D7A}"/>
              </a:ext>
            </a:extLst>
          </p:cNvPr>
          <p:cNvPicPr>
            <a:picLocks noChangeAspect="1"/>
          </p:cNvPicPr>
          <p:nvPr/>
        </p:nvPicPr>
        <p:blipFill>
          <a:blip r:embed="rId4"/>
          <a:stretch>
            <a:fillRect/>
          </a:stretch>
        </p:blipFill>
        <p:spPr>
          <a:xfrm>
            <a:off x="4568030" y="1919286"/>
            <a:ext cx="4575970" cy="113569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Complex Attributes</a:t>
            </a:r>
          </a:p>
        </p:txBody>
      </p:sp>
      <p:sp>
        <p:nvSpPr>
          <p:cNvPr id="24579" name="Rectangle 3"/>
          <p:cNvSpPr>
            <a:spLocks noGrp="1" noChangeArrowheads="1"/>
          </p:cNvSpPr>
          <p:nvPr>
            <p:ph type="body" idx="1"/>
          </p:nvPr>
        </p:nvSpPr>
        <p:spPr>
          <a:xfrm>
            <a:off x="1719263" y="872728"/>
            <a:ext cx="5815394" cy="2501408"/>
          </a:xfrm>
        </p:spPr>
        <p:txBody>
          <a:bodyPr/>
          <a:lstStyle/>
          <a:p>
            <a:r>
              <a:rPr lang="en-US" altLang="en-US" dirty="0"/>
              <a:t>Attribute types:</a:t>
            </a:r>
          </a:p>
          <a:p>
            <a:pPr lvl="1"/>
            <a:r>
              <a:rPr lang="en-US" altLang="en-US" b="1" dirty="0">
                <a:solidFill>
                  <a:srgbClr val="002060"/>
                </a:solidFill>
                <a:ea typeface="ＭＳ Ｐゴシック" panose="020B0600070205080204" pitchFamily="34" charset="-128"/>
              </a:rPr>
              <a:t>Simple</a:t>
            </a:r>
            <a:r>
              <a:rPr lang="en-US" altLang="en-US" dirty="0">
                <a:ea typeface="ＭＳ Ｐゴシック" panose="020B0600070205080204" pitchFamily="34" charset="-128"/>
              </a:rPr>
              <a:t> and </a:t>
            </a:r>
            <a:r>
              <a:rPr lang="en-US" altLang="en-US" b="1" dirty="0">
                <a:solidFill>
                  <a:srgbClr val="002060"/>
                </a:solidFill>
                <a:ea typeface="ＭＳ Ｐゴシック" panose="020B0600070205080204" pitchFamily="34" charset="-128"/>
              </a:rPr>
              <a:t>composite</a:t>
            </a:r>
            <a:r>
              <a:rPr lang="en-US" altLang="en-US" dirty="0">
                <a:ea typeface="ＭＳ Ｐゴシック" panose="020B0600070205080204" pitchFamily="34" charset="-128"/>
              </a:rPr>
              <a:t> attributes.</a:t>
            </a:r>
          </a:p>
          <a:p>
            <a:pPr lvl="1"/>
            <a:r>
              <a:rPr lang="en-US" altLang="en-US" b="1" dirty="0">
                <a:solidFill>
                  <a:srgbClr val="002060"/>
                </a:solidFill>
                <a:ea typeface="ＭＳ Ｐゴシック" panose="020B0600070205080204" pitchFamily="34" charset="-128"/>
              </a:rPr>
              <a:t>Single-valued</a:t>
            </a:r>
            <a:r>
              <a:rPr lang="en-US" altLang="en-US" dirty="0">
                <a:ea typeface="ＭＳ Ｐゴシック" panose="020B0600070205080204" pitchFamily="34" charset="-128"/>
              </a:rPr>
              <a:t> and </a:t>
            </a:r>
            <a:r>
              <a:rPr lang="en-US" altLang="en-US" b="1" dirty="0">
                <a:solidFill>
                  <a:srgbClr val="002060"/>
                </a:solidFill>
                <a:ea typeface="ＭＳ Ｐゴシック" panose="020B0600070205080204" pitchFamily="34" charset="-128"/>
              </a:rPr>
              <a:t>multivalued</a:t>
            </a:r>
            <a:r>
              <a:rPr lang="en-US" altLang="en-US" dirty="0">
                <a:ea typeface="ＭＳ Ｐゴシック" panose="020B0600070205080204" pitchFamily="34" charset="-128"/>
              </a:rPr>
              <a:t> attributes</a:t>
            </a:r>
          </a:p>
          <a:p>
            <a:pPr lvl="2"/>
            <a:r>
              <a:rPr lang="en-US" altLang="en-US" dirty="0">
                <a:ea typeface="ＭＳ Ｐゴシック" panose="020B0600070205080204" pitchFamily="34" charset="-128"/>
              </a:rPr>
              <a:t>Example: multivalued attribute: </a:t>
            </a:r>
            <a:r>
              <a:rPr lang="en-US" altLang="en-US" i="1" dirty="0" err="1">
                <a:ea typeface="ＭＳ Ｐゴシック" panose="020B0600070205080204" pitchFamily="34" charset="-128"/>
              </a:rPr>
              <a:t>phone_numbers</a:t>
            </a:r>
            <a:endParaRPr lang="en-US" altLang="en-US" i="1" dirty="0">
              <a:ea typeface="ＭＳ Ｐゴシック" panose="020B0600070205080204" pitchFamily="34" charset="-128"/>
            </a:endParaRPr>
          </a:p>
          <a:p>
            <a:pPr lvl="1"/>
            <a:r>
              <a:rPr lang="en-US" altLang="en-US" b="1" dirty="0">
                <a:solidFill>
                  <a:srgbClr val="002060"/>
                </a:solidFill>
                <a:ea typeface="ＭＳ Ｐゴシック" panose="020B0600070205080204" pitchFamily="34" charset="-128"/>
              </a:rPr>
              <a:t>Derived</a:t>
            </a:r>
            <a:r>
              <a:rPr lang="en-US" altLang="en-US" dirty="0">
                <a:ea typeface="ＭＳ Ｐゴシック" panose="020B0600070205080204" pitchFamily="34" charset="-128"/>
              </a:rPr>
              <a:t> attributes</a:t>
            </a:r>
          </a:p>
          <a:p>
            <a:pPr lvl="2"/>
            <a:r>
              <a:rPr lang="en-US" altLang="en-US" dirty="0">
                <a:ea typeface="ＭＳ Ｐゴシック" panose="020B0600070205080204" pitchFamily="34" charset="-128"/>
              </a:rPr>
              <a:t>Can be computed from other attributes</a:t>
            </a:r>
          </a:p>
          <a:p>
            <a:pPr lvl="2"/>
            <a:r>
              <a:rPr lang="en-US" altLang="en-US" dirty="0">
                <a:ea typeface="ＭＳ Ｐゴシック" panose="020B0600070205080204" pitchFamily="34" charset="-128"/>
              </a:rPr>
              <a:t>Example:  age, given </a:t>
            </a:r>
            <a:r>
              <a:rPr lang="en-US" altLang="en-US" dirty="0" err="1">
                <a:ea typeface="ＭＳ Ｐゴシック" panose="020B0600070205080204" pitchFamily="34" charset="-128"/>
              </a:rPr>
              <a:t>date_of_birth</a:t>
            </a:r>
            <a:endParaRPr lang="en-US" altLang="en-US" dirty="0">
              <a:ea typeface="ＭＳ Ｐゴシック" panose="020B0600070205080204" pitchFamily="34" charset="-128"/>
            </a:endParaRPr>
          </a:p>
          <a:p>
            <a:r>
              <a:rPr lang="en-US" altLang="en-US" b="1" dirty="0">
                <a:solidFill>
                  <a:srgbClr val="002060"/>
                </a:solidFill>
              </a:rPr>
              <a:t>Domain</a:t>
            </a:r>
            <a:r>
              <a:rPr lang="en-US" altLang="en-US" dirty="0"/>
              <a:t> – the set of permitted values for each attribute </a:t>
            </a:r>
          </a:p>
          <a:p>
            <a:endParaRPr lang="en-US"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6BB0DC-9149-9C08-F871-9F801C020315}"/>
              </a:ext>
            </a:extLst>
          </p:cNvPr>
          <p:cNvSpPr>
            <a:spLocks noGrp="1"/>
          </p:cNvSpPr>
          <p:nvPr>
            <p:ph idx="1"/>
          </p:nvPr>
        </p:nvSpPr>
        <p:spPr/>
        <p:txBody>
          <a:bodyPr/>
          <a:lstStyle/>
          <a:p>
            <a:r>
              <a:rPr lang="en-US" dirty="0"/>
              <a:t>Contents</a:t>
            </a:r>
          </a:p>
        </p:txBody>
      </p:sp>
    </p:spTree>
    <p:extLst>
      <p:ext uri="{BB962C8B-B14F-4D97-AF65-F5344CB8AC3E}">
        <p14:creationId xmlns:p14="http://schemas.microsoft.com/office/powerpoint/2010/main" val="2908064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31996D-445C-237B-CB7D-C0C1718F002F}"/>
              </a:ext>
            </a:extLst>
          </p:cNvPr>
          <p:cNvSpPr>
            <a:spLocks noGrp="1"/>
          </p:cNvSpPr>
          <p:nvPr>
            <p:ph type="title"/>
          </p:nvPr>
        </p:nvSpPr>
        <p:spPr/>
        <p:txBody>
          <a:bodyPr/>
          <a:lstStyle/>
          <a:p>
            <a:r>
              <a:rPr lang="en-US" dirty="0"/>
              <a:t>Data Cleanup/Validation</a:t>
            </a:r>
          </a:p>
        </p:txBody>
      </p:sp>
      <p:pic>
        <p:nvPicPr>
          <p:cNvPr id="4" name="Picture 3">
            <a:extLst>
              <a:ext uri="{FF2B5EF4-FFF2-40B4-BE49-F238E27FC236}">
                <a16:creationId xmlns:a16="http://schemas.microsoft.com/office/drawing/2014/main" id="{A0134513-9604-883E-08F2-12CDCE081D9A}"/>
              </a:ext>
            </a:extLst>
          </p:cNvPr>
          <p:cNvPicPr>
            <a:picLocks noChangeAspect="1"/>
          </p:cNvPicPr>
          <p:nvPr/>
        </p:nvPicPr>
        <p:blipFill>
          <a:blip r:embed="rId2"/>
          <a:stretch>
            <a:fillRect/>
          </a:stretch>
        </p:blipFill>
        <p:spPr>
          <a:xfrm>
            <a:off x="172570" y="590550"/>
            <a:ext cx="3019282" cy="3181350"/>
          </a:xfrm>
          <a:prstGeom prst="rect">
            <a:avLst/>
          </a:prstGeom>
          <a:ln>
            <a:solidFill>
              <a:schemeClr val="tx1"/>
            </a:solidFill>
          </a:ln>
        </p:spPr>
      </p:pic>
      <p:pic>
        <p:nvPicPr>
          <p:cNvPr id="5" name="Picture 4">
            <a:extLst>
              <a:ext uri="{FF2B5EF4-FFF2-40B4-BE49-F238E27FC236}">
                <a16:creationId xmlns:a16="http://schemas.microsoft.com/office/drawing/2014/main" id="{60B7044D-ECFA-76BA-A603-F56C5E75863B}"/>
              </a:ext>
            </a:extLst>
          </p:cNvPr>
          <p:cNvPicPr>
            <a:picLocks noChangeAspect="1"/>
          </p:cNvPicPr>
          <p:nvPr/>
        </p:nvPicPr>
        <p:blipFill>
          <a:blip r:embed="rId3"/>
          <a:stretch>
            <a:fillRect/>
          </a:stretch>
        </p:blipFill>
        <p:spPr>
          <a:xfrm>
            <a:off x="4879380" y="133350"/>
            <a:ext cx="4092050" cy="3638550"/>
          </a:xfrm>
          <a:prstGeom prst="rect">
            <a:avLst/>
          </a:prstGeom>
          <a:ln>
            <a:solidFill>
              <a:schemeClr val="tx1"/>
            </a:solidFill>
          </a:ln>
        </p:spPr>
      </p:pic>
      <p:pic>
        <p:nvPicPr>
          <p:cNvPr id="6" name="Picture 5">
            <a:extLst>
              <a:ext uri="{FF2B5EF4-FFF2-40B4-BE49-F238E27FC236}">
                <a16:creationId xmlns:a16="http://schemas.microsoft.com/office/drawing/2014/main" id="{246868FA-DE45-3560-5B04-D04B1A848A3A}"/>
              </a:ext>
            </a:extLst>
          </p:cNvPr>
          <p:cNvPicPr>
            <a:picLocks noChangeAspect="1"/>
          </p:cNvPicPr>
          <p:nvPr/>
        </p:nvPicPr>
        <p:blipFill>
          <a:blip r:embed="rId4"/>
          <a:stretch>
            <a:fillRect/>
          </a:stretch>
        </p:blipFill>
        <p:spPr>
          <a:xfrm>
            <a:off x="3437550" y="2343150"/>
            <a:ext cx="5029200" cy="2305050"/>
          </a:xfrm>
          <a:prstGeom prst="rect">
            <a:avLst/>
          </a:prstGeom>
          <a:ln>
            <a:solidFill>
              <a:schemeClr val="tx1"/>
            </a:solidFill>
          </a:ln>
        </p:spPr>
      </p:pic>
    </p:spTree>
    <p:extLst>
      <p:ext uri="{BB962C8B-B14F-4D97-AF65-F5344CB8AC3E}">
        <p14:creationId xmlns:p14="http://schemas.microsoft.com/office/powerpoint/2010/main" val="40628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E2CB8A-654F-29C7-56BA-008D3BD3CE90}"/>
              </a:ext>
            </a:extLst>
          </p:cNvPr>
          <p:cNvSpPr>
            <a:spLocks noGrp="1"/>
          </p:cNvSpPr>
          <p:nvPr>
            <p:ph idx="1"/>
          </p:nvPr>
        </p:nvSpPr>
        <p:spPr/>
        <p:txBody>
          <a:bodyPr/>
          <a:lstStyle/>
          <a:p>
            <a:r>
              <a:rPr lang="en-US" sz="1800" dirty="0"/>
              <a:t>The relational model and SQL </a:t>
            </a:r>
            <a:r>
              <a:rPr lang="en-US" sz="1800" b="1" u="sng" dirty="0">
                <a:solidFill>
                  <a:srgbClr val="FF0000"/>
                </a:solidFill>
              </a:rPr>
              <a:t>require</a:t>
            </a:r>
            <a:r>
              <a:rPr lang="en-US" sz="1800" dirty="0"/>
              <a:t> (strongly encourage) attribute domains to be </a:t>
            </a:r>
            <a:r>
              <a:rPr lang="en-US" sz="1800" i="1" dirty="0"/>
              <a:t>atomic. </a:t>
            </a:r>
          </a:p>
          <a:p>
            <a:pPr lvl="1"/>
            <a:r>
              <a:rPr lang="en-US" sz="1600" dirty="0"/>
              <a:t>“Every domain must contain atomic values(smallest indivisible units) which means composite and multi-valued attributes are not allowed.”</a:t>
            </a:r>
            <a:br>
              <a:rPr lang="en-US" sz="1600" dirty="0"/>
            </a:br>
            <a:r>
              <a:rPr lang="en-US" sz="1600" dirty="0"/>
              <a:t>(</a:t>
            </a:r>
            <a:r>
              <a:rPr lang="en-US" sz="1600" dirty="0">
                <a:hlinkClick r:id="rId2"/>
              </a:rPr>
              <a:t>https://www.geeksforgeeks.org/constraints-on-relational-database-model/#</a:t>
            </a:r>
            <a:r>
              <a:rPr lang="en-US" sz="1600" dirty="0"/>
              <a:t>)</a:t>
            </a:r>
          </a:p>
          <a:p>
            <a:pPr lvl="1"/>
            <a:r>
              <a:rPr lang="en-US" sz="1600" dirty="0"/>
              <a:t>This is sometimes known as “First Normal Form.”</a:t>
            </a:r>
            <a:br>
              <a:rPr lang="en-US" sz="1600" dirty="0"/>
            </a:br>
            <a:r>
              <a:rPr lang="en-US" sz="1600" dirty="0"/>
              <a:t>We will cover normalization later in the semester.</a:t>
            </a:r>
          </a:p>
          <a:p>
            <a:r>
              <a:rPr lang="en-US" sz="1800" dirty="0"/>
              <a:t>When loading data, e.g. the IMDB data, you often encounter multi-valued attributes.</a:t>
            </a:r>
          </a:p>
          <a:p>
            <a:endParaRPr lang="en-US" sz="1800" dirty="0"/>
          </a:p>
          <a:p>
            <a:endParaRPr lang="en-US" sz="1800" dirty="0"/>
          </a:p>
          <a:p>
            <a:endParaRPr lang="en-US" sz="1800" dirty="0"/>
          </a:p>
          <a:p>
            <a:endParaRPr lang="en-US" sz="1800" dirty="0"/>
          </a:p>
          <a:p>
            <a:r>
              <a:rPr lang="en-US" sz="1800" b="1" dirty="0">
                <a:solidFill>
                  <a:srgbClr val="FF0000"/>
                </a:solidFill>
              </a:rPr>
              <a:t>How do we handle in relational/SQL? (Switch to notebook)</a:t>
            </a:r>
          </a:p>
        </p:txBody>
      </p:sp>
      <p:sp>
        <p:nvSpPr>
          <p:cNvPr id="3" name="Title 2">
            <a:extLst>
              <a:ext uri="{FF2B5EF4-FFF2-40B4-BE49-F238E27FC236}">
                <a16:creationId xmlns:a16="http://schemas.microsoft.com/office/drawing/2014/main" id="{68C28C87-5F75-D820-6A6F-42EB6613D945}"/>
              </a:ext>
            </a:extLst>
          </p:cNvPr>
          <p:cNvSpPr>
            <a:spLocks noGrp="1"/>
          </p:cNvSpPr>
          <p:nvPr>
            <p:ph type="title"/>
          </p:nvPr>
        </p:nvSpPr>
        <p:spPr/>
        <p:txBody>
          <a:bodyPr/>
          <a:lstStyle/>
          <a:p>
            <a:r>
              <a:rPr lang="en-US" dirty="0"/>
              <a:t>Multivalued Attributes</a:t>
            </a:r>
          </a:p>
        </p:txBody>
      </p:sp>
      <p:pic>
        <p:nvPicPr>
          <p:cNvPr id="4" name="Picture 3">
            <a:extLst>
              <a:ext uri="{FF2B5EF4-FFF2-40B4-BE49-F238E27FC236}">
                <a16:creationId xmlns:a16="http://schemas.microsoft.com/office/drawing/2014/main" id="{BF4E54E3-10E9-AFC4-2EC0-491DD00000C8}"/>
              </a:ext>
            </a:extLst>
          </p:cNvPr>
          <p:cNvPicPr>
            <a:picLocks noChangeAspect="1"/>
          </p:cNvPicPr>
          <p:nvPr/>
        </p:nvPicPr>
        <p:blipFill>
          <a:blip r:embed="rId3"/>
          <a:stretch>
            <a:fillRect/>
          </a:stretch>
        </p:blipFill>
        <p:spPr>
          <a:xfrm>
            <a:off x="619684" y="2952750"/>
            <a:ext cx="7772400" cy="929713"/>
          </a:xfrm>
          <a:prstGeom prst="rect">
            <a:avLst/>
          </a:prstGeom>
        </p:spPr>
      </p:pic>
    </p:spTree>
    <p:extLst>
      <p:ext uri="{BB962C8B-B14F-4D97-AF65-F5344CB8AC3E}">
        <p14:creationId xmlns:p14="http://schemas.microsoft.com/office/powerpoint/2010/main" val="18389368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1ADF5-F39A-6CA2-6F9E-4C248027E9D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A30391-0E44-5F19-A6DD-EB39252769CE}"/>
              </a:ext>
            </a:extLst>
          </p:cNvPr>
          <p:cNvSpPr>
            <a:spLocks noGrp="1"/>
          </p:cNvSpPr>
          <p:nvPr>
            <p:ph idx="1"/>
          </p:nvPr>
        </p:nvSpPr>
        <p:spPr>
          <a:xfrm>
            <a:off x="152400" y="2266950"/>
            <a:ext cx="8839200" cy="523220"/>
          </a:xfrm>
        </p:spPr>
        <p:txBody>
          <a:bodyPr/>
          <a:lstStyle/>
          <a:p>
            <a:r>
              <a:rPr lang="en-US" dirty="0"/>
              <a:t>Relational Algebra</a:t>
            </a:r>
          </a:p>
        </p:txBody>
      </p:sp>
    </p:spTree>
    <p:extLst>
      <p:ext uri="{BB962C8B-B14F-4D97-AF65-F5344CB8AC3E}">
        <p14:creationId xmlns:p14="http://schemas.microsoft.com/office/powerpoint/2010/main" val="3780148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2"/>
          <p:cNvSpPr>
            <a:spLocks noGrp="1" noChangeArrowheads="1"/>
          </p:cNvSpPr>
          <p:nvPr>
            <p:ph type="title"/>
          </p:nvPr>
        </p:nvSpPr>
        <p:spPr/>
        <p:txBody>
          <a:bodyPr/>
          <a:lstStyle/>
          <a:p>
            <a:r>
              <a:rPr lang="en-US" altLang="en-US" dirty="0"/>
              <a:t>Union Operation</a:t>
            </a:r>
          </a:p>
        </p:txBody>
      </p:sp>
      <p:sp>
        <p:nvSpPr>
          <p:cNvPr id="9218" name="Rectangle 3"/>
          <p:cNvSpPr>
            <a:spLocks noGrp="1" noChangeArrowheads="1"/>
          </p:cNvSpPr>
          <p:nvPr>
            <p:ph type="body" idx="1"/>
          </p:nvPr>
        </p:nvSpPr>
        <p:spPr>
          <a:xfrm>
            <a:off x="1719263" y="835867"/>
            <a:ext cx="5762393" cy="3516677"/>
          </a:xfrm>
        </p:spPr>
        <p:txBody>
          <a:bodyPr/>
          <a:lstStyle/>
          <a:p>
            <a:pPr>
              <a:tabLst>
                <a:tab pos="2224088" algn="ctr"/>
              </a:tabLst>
            </a:pPr>
            <a:r>
              <a:rPr lang="en-US" altLang="en-US" dirty="0"/>
              <a:t>The union operation </a:t>
            </a:r>
            <a:r>
              <a:rPr lang="en-US" altLang="en-US" dirty="0">
                <a:sym typeface="Symbol" panose="05050102010706020507" pitchFamily="18" charset="2"/>
              </a:rPr>
              <a:t>allows us to combine two relations </a:t>
            </a:r>
            <a:endParaRPr lang="en-US" altLang="en-US" dirty="0"/>
          </a:p>
          <a:p>
            <a:pPr>
              <a:tabLst>
                <a:tab pos="2224088" algn="ctr"/>
              </a:tabLst>
            </a:pPr>
            <a:r>
              <a:rPr lang="en-US" altLang="en-US" dirty="0"/>
              <a:t>Notation:  </a:t>
            </a:r>
            <a:r>
              <a:rPr lang="en-US" altLang="en-US" i="1" dirty="0"/>
              <a:t>r </a:t>
            </a:r>
            <a:r>
              <a:rPr lang="en-US" altLang="en-US" dirty="0"/>
              <a:t> </a:t>
            </a:r>
            <a:r>
              <a:rPr lang="en-US" altLang="en-US" dirty="0">
                <a:sym typeface="Symbol" panose="05050102010706020507" pitchFamily="18" charset="2"/>
              </a:rPr>
              <a:t> </a:t>
            </a:r>
            <a:r>
              <a:rPr lang="en-US" altLang="en-US" i="1" dirty="0">
                <a:sym typeface="Symbol" panose="05050102010706020507" pitchFamily="18" charset="2"/>
              </a:rPr>
              <a:t>s</a:t>
            </a:r>
            <a:endParaRPr lang="en-US" altLang="en-US" dirty="0">
              <a:sym typeface="Symbol" panose="05050102010706020507" pitchFamily="18" charset="2"/>
            </a:endParaRPr>
          </a:p>
          <a:p>
            <a:pPr>
              <a:tabLst>
                <a:tab pos="2224088" algn="ctr"/>
              </a:tabLst>
            </a:pPr>
            <a:r>
              <a:rPr lang="en-US" altLang="en-US" dirty="0">
                <a:sym typeface="Symbol" panose="05050102010706020507" pitchFamily="18" charset="2"/>
              </a:rPr>
              <a:t>For </a:t>
            </a:r>
            <a:r>
              <a:rPr lang="en-US" altLang="en-US" i="1" dirty="0"/>
              <a:t>r</a:t>
            </a:r>
            <a:r>
              <a:rPr lang="en-US" altLang="en-US" dirty="0"/>
              <a:t>  </a:t>
            </a:r>
            <a:r>
              <a:rPr lang="en-US" altLang="en-US" dirty="0">
                <a:sym typeface="Symbol" panose="05050102010706020507" pitchFamily="18" charset="2"/>
              </a:rPr>
              <a:t> </a:t>
            </a:r>
            <a:r>
              <a:rPr lang="en-US" altLang="en-US" i="1" dirty="0">
                <a:sym typeface="Symbol" panose="05050102010706020507" pitchFamily="18" charset="2"/>
              </a:rPr>
              <a:t>s</a:t>
            </a:r>
            <a:r>
              <a:rPr lang="en-US" altLang="en-US" dirty="0">
                <a:sym typeface="Symbol" panose="05050102010706020507" pitchFamily="18" charset="2"/>
              </a:rPr>
              <a:t> to be valid.</a:t>
            </a:r>
          </a:p>
          <a:p>
            <a:pPr>
              <a:buNone/>
              <a:tabLst>
                <a:tab pos="2224088" algn="ctr"/>
              </a:tabLst>
            </a:pPr>
            <a:r>
              <a:rPr lang="en-US" altLang="en-US" i="1" dirty="0">
                <a:sym typeface="Symbol" panose="05050102010706020507" pitchFamily="18" charset="2"/>
              </a:rPr>
              <a:t>	</a:t>
            </a:r>
            <a:r>
              <a:rPr lang="en-US" altLang="en-US" dirty="0">
                <a:sym typeface="Symbol" panose="05050102010706020507" pitchFamily="18" charset="2"/>
              </a:rPr>
              <a:t>1.   </a:t>
            </a:r>
            <a:r>
              <a:rPr lang="en-US" altLang="en-US" i="1" dirty="0">
                <a:sym typeface="Symbol" panose="05050102010706020507" pitchFamily="18" charset="2"/>
              </a:rPr>
              <a:t>r,</a:t>
            </a:r>
            <a:r>
              <a:rPr lang="en-US" altLang="en-US" dirty="0">
                <a:sym typeface="Symbol" panose="05050102010706020507" pitchFamily="18" charset="2"/>
              </a:rPr>
              <a:t> </a:t>
            </a:r>
            <a:r>
              <a:rPr lang="en-US" altLang="en-US" i="1" dirty="0">
                <a:sym typeface="Symbol" panose="05050102010706020507" pitchFamily="18" charset="2"/>
              </a:rPr>
              <a:t>s</a:t>
            </a:r>
            <a:r>
              <a:rPr lang="en-US" altLang="en-US" dirty="0">
                <a:sym typeface="Symbol" panose="05050102010706020507" pitchFamily="18" charset="2"/>
              </a:rPr>
              <a:t> must have the </a:t>
            </a:r>
            <a:r>
              <a:rPr lang="en-US" altLang="en-US" i="1" dirty="0">
                <a:sym typeface="Symbol" panose="05050102010706020507" pitchFamily="18" charset="2"/>
              </a:rPr>
              <a:t>same </a:t>
            </a:r>
            <a:r>
              <a:rPr lang="en-US" altLang="en-US" b="1" dirty="0">
                <a:solidFill>
                  <a:srgbClr val="002060"/>
                </a:solidFill>
                <a:sym typeface="Symbol" panose="05050102010706020507" pitchFamily="18" charset="2"/>
              </a:rPr>
              <a:t>arity</a:t>
            </a:r>
            <a:r>
              <a:rPr lang="en-US" altLang="en-US" dirty="0">
                <a:sym typeface="Symbol" panose="05050102010706020507" pitchFamily="18" charset="2"/>
              </a:rPr>
              <a:t> (same number of attributes)</a:t>
            </a:r>
          </a:p>
          <a:p>
            <a:pPr>
              <a:spcBef>
                <a:spcPts val="0"/>
              </a:spcBef>
              <a:buNone/>
              <a:tabLst>
                <a:tab pos="2224088" algn="ctr"/>
              </a:tabLst>
            </a:pPr>
            <a:r>
              <a:rPr lang="en-US" altLang="en-US" dirty="0">
                <a:sym typeface="Symbol" panose="05050102010706020507" pitchFamily="18" charset="2"/>
              </a:rPr>
              <a:t>	2.   The attribute domains must be </a:t>
            </a:r>
            <a:r>
              <a:rPr lang="en-US" altLang="en-US" b="1" dirty="0">
                <a:solidFill>
                  <a:srgbClr val="002060"/>
                </a:solidFill>
                <a:sym typeface="Symbol" panose="05050102010706020507" pitchFamily="18" charset="2"/>
              </a:rPr>
              <a:t>compatible</a:t>
            </a:r>
            <a:r>
              <a:rPr lang="en-US" altLang="en-US" dirty="0">
                <a:sym typeface="Symbol" panose="05050102010706020507" pitchFamily="18" charset="2"/>
              </a:rPr>
              <a:t> (example: 2</a:t>
            </a:r>
            <a:r>
              <a:rPr lang="en-US" altLang="en-US" baseline="30000" dirty="0">
                <a:sym typeface="Symbol" panose="05050102010706020507" pitchFamily="18" charset="2"/>
              </a:rPr>
              <a:t>nd</a:t>
            </a:r>
            <a:r>
              <a:rPr lang="en-US" altLang="en-US" dirty="0">
                <a:sym typeface="Symbol" panose="05050102010706020507" pitchFamily="18" charset="2"/>
              </a:rPr>
              <a:t> </a:t>
            </a:r>
          </a:p>
          <a:p>
            <a:pPr lvl="1">
              <a:spcBef>
                <a:spcPts val="0"/>
              </a:spcBef>
              <a:buNone/>
              <a:tabLst>
                <a:tab pos="2224088" algn="ctr"/>
              </a:tabLst>
            </a:pPr>
            <a:r>
              <a:rPr lang="en-US" altLang="en-US" sz="1200" dirty="0">
                <a:sym typeface="Symbol" panose="05050102010706020507" pitchFamily="18" charset="2"/>
              </a:rPr>
              <a:t>     column of </a:t>
            </a:r>
            <a:r>
              <a:rPr lang="en-US" altLang="en-US" sz="1200" i="1" dirty="0">
                <a:sym typeface="Symbol" panose="05050102010706020507" pitchFamily="18" charset="2"/>
              </a:rPr>
              <a:t>r</a:t>
            </a:r>
            <a:r>
              <a:rPr lang="en-US" altLang="en-US" sz="1200" dirty="0">
                <a:sym typeface="Symbol" panose="05050102010706020507" pitchFamily="18" charset="2"/>
              </a:rPr>
              <a:t> deals with the same type of values as does the 2</a:t>
            </a:r>
            <a:r>
              <a:rPr lang="en-US" altLang="en-US" sz="1200" baseline="30000" dirty="0">
                <a:sym typeface="Symbol" panose="05050102010706020507" pitchFamily="18" charset="2"/>
              </a:rPr>
              <a:t>nd </a:t>
            </a:r>
            <a:r>
              <a:rPr lang="en-US" altLang="en-US" sz="1200" dirty="0">
                <a:sym typeface="Symbol" panose="05050102010706020507" pitchFamily="18" charset="2"/>
              </a:rPr>
              <a:t>column of </a:t>
            </a:r>
            <a:r>
              <a:rPr lang="en-US" altLang="en-US" sz="1200" i="1" dirty="0">
                <a:sym typeface="Symbol" panose="05050102010706020507" pitchFamily="18" charset="2"/>
              </a:rPr>
              <a:t>s</a:t>
            </a:r>
            <a:r>
              <a:rPr lang="en-US" altLang="en-US" sz="1200" dirty="0">
                <a:sym typeface="Symbol" panose="05050102010706020507" pitchFamily="18" charset="2"/>
              </a:rPr>
              <a:t>)</a:t>
            </a:r>
          </a:p>
          <a:p>
            <a:pPr>
              <a:lnSpc>
                <a:spcPct val="140000"/>
              </a:lnSpc>
              <a:tabLst>
                <a:tab pos="2224088" algn="ctr"/>
              </a:tabLst>
            </a:pPr>
            <a:r>
              <a:rPr lang="en-US" altLang="en-US" dirty="0"/>
              <a:t>Example: to find all courses taught in the Fall 2017 semester, or in the Spring 2018 semester, or in both</a:t>
            </a:r>
            <a:br>
              <a:rPr lang="en-US" altLang="en-US" dirty="0"/>
            </a:br>
            <a:r>
              <a:rPr lang="en-US" altLang="en-US" dirty="0"/>
              <a:t>   </a:t>
            </a:r>
            <a:r>
              <a:rPr lang="en-US" altLang="en-US" dirty="0">
                <a:sym typeface="Symbol" panose="05050102010706020507" pitchFamily="18" charset="2"/>
              </a:rPr>
              <a:t></a:t>
            </a:r>
            <a:r>
              <a:rPr lang="en-US" altLang="en-US" i="1" baseline="-25000" dirty="0" err="1"/>
              <a:t>course_id</a:t>
            </a:r>
            <a:r>
              <a:rPr lang="en-US" altLang="en-US" dirty="0"/>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Fall</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year=2017 </a:t>
            </a:r>
            <a:r>
              <a:rPr lang="en-US" altLang="ja-JP" dirty="0">
                <a:sym typeface="Symbol" panose="05050102010706020507" pitchFamily="18" charset="2"/>
              </a:rPr>
              <a:t>(</a:t>
            </a:r>
            <a:r>
              <a:rPr lang="en-US" altLang="ja-JP" i="1" dirty="0">
                <a:sym typeface="Symbol" panose="05050102010706020507" pitchFamily="18" charset="2"/>
              </a:rPr>
              <a:t>section</a:t>
            </a:r>
            <a:r>
              <a:rPr lang="en-US" altLang="ja-JP" dirty="0">
                <a:sym typeface="Symbol" panose="05050102010706020507" pitchFamily="18" charset="2"/>
              </a:rPr>
              <a:t>))    </a:t>
            </a:r>
            <a:br>
              <a:rPr lang="en-US" altLang="ja-JP" dirty="0">
                <a:sym typeface="Symbol" panose="05050102010706020507" pitchFamily="18" charset="2"/>
              </a:rPr>
            </a:br>
            <a:r>
              <a:rPr lang="en-US" altLang="ja-JP" dirty="0">
                <a:sym typeface="Symbol" panose="05050102010706020507" pitchFamily="18" charset="2"/>
              </a:rPr>
              <a:t>   </a:t>
            </a:r>
            <a:r>
              <a:rPr lang="en-US" altLang="ja-JP" i="1" baseline="-25000" dirty="0" err="1"/>
              <a:t>course_id</a:t>
            </a:r>
            <a:r>
              <a:rPr lang="en-US" altLang="ja-JP" dirty="0"/>
              <a:t> (</a:t>
            </a:r>
            <a:r>
              <a:rPr lang="en-US" altLang="ja-JP" i="1" dirty="0">
                <a:sym typeface="Symbol" panose="05050102010706020507" pitchFamily="18" charset="2"/>
              </a:rPr>
              <a:t></a:t>
            </a:r>
            <a:r>
              <a:rPr lang="en-US" altLang="ja-JP" dirty="0">
                <a:sym typeface="Symbol" panose="05050102010706020507" pitchFamily="18" charset="2"/>
              </a:rPr>
              <a:t> </a:t>
            </a:r>
            <a:r>
              <a:rPr lang="en-US" altLang="ja-JP"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Spring</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year=2018 </a:t>
            </a:r>
            <a:r>
              <a:rPr lang="en-US" altLang="ja-JP" dirty="0">
                <a:sym typeface="Symbol" panose="05050102010706020507" pitchFamily="18" charset="2"/>
              </a:rPr>
              <a:t>(</a:t>
            </a:r>
            <a:r>
              <a:rPr lang="en-US" altLang="ja-JP" i="1" dirty="0">
                <a:sym typeface="Symbol" panose="05050102010706020507" pitchFamily="18" charset="2"/>
              </a:rPr>
              <a:t>section</a:t>
            </a:r>
            <a:r>
              <a:rPr lang="en-US" altLang="ja-JP" dirty="0">
                <a:sym typeface="Symbol" panose="05050102010706020507" pitchFamily="18" charset="2"/>
              </a:rPr>
              <a:t>))</a:t>
            </a:r>
          </a:p>
          <a:p>
            <a:pPr>
              <a:lnSpc>
                <a:spcPct val="140000"/>
              </a:lnSpc>
              <a:tabLst>
                <a:tab pos="2224088" algn="ctr"/>
              </a:tabLst>
            </a:pPr>
            <a:endParaRPr lang="en-US" altLang="en-US" dirty="0"/>
          </a:p>
          <a:p>
            <a:pPr>
              <a:lnSpc>
                <a:spcPct val="140000"/>
              </a:lnSpc>
              <a:buNone/>
              <a:tabLst>
                <a:tab pos="2224088" algn="ctr"/>
              </a:tabLst>
            </a:pPr>
            <a:endParaRPr lang="en-US" altLang="en-US" i="1" dirty="0"/>
          </a:p>
        </p:txBody>
      </p:sp>
      <p:sp>
        <p:nvSpPr>
          <p:cNvPr id="2" name="TextBox 1">
            <a:extLst>
              <a:ext uri="{FF2B5EF4-FFF2-40B4-BE49-F238E27FC236}">
                <a16:creationId xmlns:a16="http://schemas.microsoft.com/office/drawing/2014/main" id="{1C690DD2-0E9A-166E-6951-002C95C44483}"/>
              </a:ext>
            </a:extLst>
          </p:cNvPr>
          <p:cNvSpPr txBox="1"/>
          <p:nvPr/>
        </p:nvSpPr>
        <p:spPr>
          <a:xfrm>
            <a:off x="6934200" y="3442776"/>
            <a:ext cx="1993046" cy="1200329"/>
          </a:xfrm>
          <a:prstGeom prst="rect">
            <a:avLst/>
          </a:prstGeom>
          <a:noFill/>
        </p:spPr>
        <p:txBody>
          <a:bodyPr wrap="none" rtlCol="0">
            <a:spAutoFit/>
          </a:bodyPr>
          <a:lstStyle/>
          <a:p>
            <a:r>
              <a:rPr lang="en-US" dirty="0">
                <a:solidFill>
                  <a:srgbClr val="FF0000"/>
                </a:solidFill>
              </a:rPr>
              <a:t>When the “arity”</a:t>
            </a:r>
            <a:br>
              <a:rPr lang="en-US" dirty="0">
                <a:solidFill>
                  <a:srgbClr val="FF0000"/>
                </a:solidFill>
              </a:rPr>
            </a:br>
            <a:r>
              <a:rPr lang="en-US" dirty="0">
                <a:solidFill>
                  <a:srgbClr val="FF0000"/>
                </a:solidFill>
              </a:rPr>
              <a:t>is not quite right,</a:t>
            </a:r>
            <a:br>
              <a:rPr lang="en-US" dirty="0">
                <a:solidFill>
                  <a:srgbClr val="FF0000"/>
                </a:solidFill>
              </a:rPr>
            </a:br>
            <a:r>
              <a:rPr lang="en-US" dirty="0">
                <a:solidFill>
                  <a:srgbClr val="FF0000"/>
                </a:solidFill>
              </a:rPr>
              <a:t>you can shape with</a:t>
            </a:r>
            <a:br>
              <a:rPr lang="en-US" dirty="0">
                <a:solidFill>
                  <a:srgbClr val="FF0000"/>
                </a:solidFill>
              </a:rPr>
            </a:br>
            <a:r>
              <a:rPr lang="en-US" dirty="0">
                <a:solidFill>
                  <a:srgbClr val="FF0000"/>
                </a:solidFill>
              </a:rPr>
              <a:t>project.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2"/>
          <p:cNvSpPr>
            <a:spLocks noGrp="1" noChangeArrowheads="1"/>
          </p:cNvSpPr>
          <p:nvPr>
            <p:ph type="title"/>
          </p:nvPr>
        </p:nvSpPr>
        <p:spPr/>
        <p:txBody>
          <a:bodyPr/>
          <a:lstStyle/>
          <a:p>
            <a:r>
              <a:rPr lang="en-US" altLang="en-US" dirty="0"/>
              <a:t>Union Operation (Cont.)</a:t>
            </a:r>
          </a:p>
        </p:txBody>
      </p:sp>
      <p:sp>
        <p:nvSpPr>
          <p:cNvPr id="9218" name="Rectangle 3"/>
          <p:cNvSpPr>
            <a:spLocks noGrp="1" noChangeArrowheads="1"/>
          </p:cNvSpPr>
          <p:nvPr>
            <p:ph type="body" idx="1"/>
          </p:nvPr>
        </p:nvSpPr>
        <p:spPr>
          <a:xfrm>
            <a:off x="1719262" y="781003"/>
            <a:ext cx="5760530" cy="1029509"/>
          </a:xfrm>
        </p:spPr>
        <p:txBody>
          <a:bodyPr/>
          <a:lstStyle/>
          <a:p>
            <a:pPr>
              <a:lnSpc>
                <a:spcPct val="140000"/>
              </a:lnSpc>
              <a:tabLst>
                <a:tab pos="2224088" algn="ctr"/>
              </a:tabLst>
            </a:pPr>
            <a:r>
              <a:rPr lang="en-US" altLang="en-US" dirty="0"/>
              <a:t>Result of: </a:t>
            </a:r>
            <a:br>
              <a:rPr lang="en-US" altLang="en-US" dirty="0"/>
            </a:br>
            <a:r>
              <a:rPr lang="en-US" altLang="en-US" dirty="0"/>
              <a:t>   </a:t>
            </a:r>
            <a:r>
              <a:rPr lang="en-US" altLang="en-US" dirty="0">
                <a:sym typeface="Symbol" panose="05050102010706020507" pitchFamily="18" charset="2"/>
              </a:rPr>
              <a:t></a:t>
            </a:r>
            <a:r>
              <a:rPr lang="en-US" altLang="en-US" i="1" baseline="-25000" dirty="0" err="1"/>
              <a:t>course_id</a:t>
            </a:r>
            <a:r>
              <a:rPr lang="en-US" altLang="en-US" dirty="0"/>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Fall</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year=2017 </a:t>
            </a:r>
            <a:r>
              <a:rPr lang="en-US" altLang="ja-JP" dirty="0">
                <a:sym typeface="Symbol" panose="05050102010706020507" pitchFamily="18" charset="2"/>
              </a:rPr>
              <a:t>(</a:t>
            </a:r>
            <a:r>
              <a:rPr lang="en-US" altLang="ja-JP" i="1" dirty="0">
                <a:sym typeface="Symbol" panose="05050102010706020507" pitchFamily="18" charset="2"/>
              </a:rPr>
              <a:t>section</a:t>
            </a:r>
            <a:r>
              <a:rPr lang="en-US" altLang="ja-JP" dirty="0">
                <a:sym typeface="Symbol" panose="05050102010706020507" pitchFamily="18" charset="2"/>
              </a:rPr>
              <a:t>))    </a:t>
            </a:r>
            <a:br>
              <a:rPr lang="en-US" altLang="ja-JP" dirty="0">
                <a:sym typeface="Symbol" panose="05050102010706020507" pitchFamily="18" charset="2"/>
              </a:rPr>
            </a:br>
            <a:r>
              <a:rPr lang="en-US" altLang="ja-JP" dirty="0">
                <a:sym typeface="Symbol" panose="05050102010706020507" pitchFamily="18" charset="2"/>
              </a:rPr>
              <a:t>   </a:t>
            </a:r>
            <a:r>
              <a:rPr lang="en-US" altLang="ja-JP" i="1" baseline="-25000" dirty="0" err="1"/>
              <a:t>course_id</a:t>
            </a:r>
            <a:r>
              <a:rPr lang="en-US" altLang="ja-JP" dirty="0"/>
              <a:t> (</a:t>
            </a:r>
            <a:r>
              <a:rPr lang="en-US" altLang="ja-JP" i="1" dirty="0">
                <a:sym typeface="Symbol" panose="05050102010706020507" pitchFamily="18" charset="2"/>
              </a:rPr>
              <a:t></a:t>
            </a:r>
            <a:r>
              <a:rPr lang="en-US" altLang="ja-JP" dirty="0">
                <a:sym typeface="Symbol" panose="05050102010706020507" pitchFamily="18" charset="2"/>
              </a:rPr>
              <a:t> </a:t>
            </a:r>
            <a:r>
              <a:rPr lang="en-US" altLang="ja-JP"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Spring</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year=2018 </a:t>
            </a:r>
            <a:r>
              <a:rPr lang="en-US" altLang="ja-JP" dirty="0">
                <a:sym typeface="Symbol" panose="05050102010706020507" pitchFamily="18" charset="2"/>
              </a:rPr>
              <a:t>(</a:t>
            </a:r>
            <a:r>
              <a:rPr lang="en-US" altLang="ja-JP" i="1" dirty="0">
                <a:sym typeface="Symbol" panose="05050102010706020507" pitchFamily="18" charset="2"/>
              </a:rPr>
              <a:t>section</a:t>
            </a:r>
            <a:r>
              <a:rPr lang="en-US" altLang="ja-JP" dirty="0">
                <a:sym typeface="Symbol" panose="05050102010706020507" pitchFamily="18" charset="2"/>
              </a:rPr>
              <a:t>))</a:t>
            </a:r>
          </a:p>
          <a:p>
            <a:pPr>
              <a:lnSpc>
                <a:spcPct val="140000"/>
              </a:lnSpc>
              <a:tabLst>
                <a:tab pos="2224088" algn="ctr"/>
              </a:tabLst>
            </a:pPr>
            <a:endParaRPr lang="en-US" altLang="en-US" dirty="0"/>
          </a:p>
          <a:p>
            <a:pPr>
              <a:lnSpc>
                <a:spcPct val="140000"/>
              </a:lnSpc>
              <a:buNone/>
              <a:tabLst>
                <a:tab pos="2224088" algn="ctr"/>
              </a:tabLst>
            </a:pPr>
            <a:endParaRPr lang="en-US" altLang="en-US" i="1" dirty="0"/>
          </a:p>
        </p:txBody>
      </p:sp>
      <p:pic>
        <p:nvPicPr>
          <p:cNvPr id="54273" name="Picture 1" descr="W:\db-book\db7\slide-dir\KEEP\Tables-ch2\2_14.jpg"/>
          <p:cNvPicPr>
            <a:picLocks noChangeAspect="1" noChangeArrowheads="1"/>
          </p:cNvPicPr>
          <p:nvPr/>
        </p:nvPicPr>
        <p:blipFill>
          <a:blip r:embed="rId3" cstate="print"/>
          <a:srcRect/>
          <a:stretch>
            <a:fillRect/>
          </a:stretch>
        </p:blipFill>
        <p:spPr bwMode="auto">
          <a:xfrm>
            <a:off x="3708708" y="1892156"/>
            <a:ext cx="737234" cy="1805185"/>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2" name="Rectangle 2"/>
          <p:cNvSpPr>
            <a:spLocks noGrp="1" noChangeArrowheads="1"/>
          </p:cNvSpPr>
          <p:nvPr>
            <p:ph type="title"/>
          </p:nvPr>
        </p:nvSpPr>
        <p:spPr/>
        <p:txBody>
          <a:bodyPr/>
          <a:lstStyle/>
          <a:p>
            <a:r>
              <a:rPr lang="en-US" altLang="en-US" dirty="0"/>
              <a:t>Set-Intersection Operation</a:t>
            </a:r>
          </a:p>
        </p:txBody>
      </p:sp>
      <p:sp>
        <p:nvSpPr>
          <p:cNvPr id="11266" name="Rectangle 3"/>
          <p:cNvSpPr>
            <a:spLocks noGrp="1" noChangeArrowheads="1"/>
          </p:cNvSpPr>
          <p:nvPr>
            <p:ph type="body" idx="1"/>
          </p:nvPr>
        </p:nvSpPr>
        <p:spPr>
          <a:xfrm>
            <a:off x="1719263" y="808435"/>
            <a:ext cx="5709127" cy="2949749"/>
          </a:xfrm>
        </p:spPr>
        <p:txBody>
          <a:bodyPr/>
          <a:lstStyle/>
          <a:p>
            <a:r>
              <a:rPr lang="en-US" altLang="en-US" dirty="0"/>
              <a:t>The  set-intersection  operation </a:t>
            </a:r>
            <a:r>
              <a:rPr lang="en-US" altLang="en-US" dirty="0">
                <a:sym typeface="Symbol" panose="05050102010706020507" pitchFamily="18" charset="2"/>
              </a:rPr>
              <a:t> allows us to find tuples that are in both the input relations.</a:t>
            </a:r>
            <a:endParaRPr lang="en-US" altLang="en-US" dirty="0"/>
          </a:p>
          <a:p>
            <a:r>
              <a:rPr lang="en-US" altLang="en-US" dirty="0"/>
              <a:t>Notation: </a:t>
            </a:r>
            <a:r>
              <a:rPr lang="en-US" altLang="en-US" i="1" dirty="0"/>
              <a:t>r</a:t>
            </a:r>
            <a:r>
              <a:rPr lang="en-US" altLang="en-US" dirty="0"/>
              <a:t> </a:t>
            </a:r>
            <a:r>
              <a:rPr lang="en-US" altLang="en-US" dirty="0">
                <a:sym typeface="Symbol" panose="05050102010706020507" pitchFamily="18" charset="2"/>
              </a:rPr>
              <a:t> </a:t>
            </a:r>
            <a:r>
              <a:rPr lang="en-US" altLang="en-US" i="1" dirty="0"/>
              <a:t>s</a:t>
            </a:r>
            <a:endParaRPr lang="en-US" altLang="en-US" dirty="0"/>
          </a:p>
          <a:p>
            <a:r>
              <a:rPr lang="en-US" altLang="en-US" dirty="0"/>
              <a:t>Assume: </a:t>
            </a:r>
          </a:p>
          <a:p>
            <a:pPr lvl="1"/>
            <a:r>
              <a:rPr lang="en-US" altLang="en-US" i="1" dirty="0"/>
              <a:t>r</a:t>
            </a:r>
            <a:r>
              <a:rPr lang="en-US" altLang="en-US" dirty="0"/>
              <a:t>, </a:t>
            </a:r>
            <a:r>
              <a:rPr lang="en-US" altLang="en-US" i="1" dirty="0"/>
              <a:t>s</a:t>
            </a:r>
            <a:r>
              <a:rPr lang="en-US" altLang="en-US" dirty="0"/>
              <a:t> have the </a:t>
            </a:r>
            <a:r>
              <a:rPr lang="en-US" altLang="en-US" i="1" dirty="0"/>
              <a:t>same </a:t>
            </a:r>
            <a:r>
              <a:rPr lang="en-US" altLang="en-US" i="1" dirty="0" err="1"/>
              <a:t>arity</a:t>
            </a:r>
            <a:r>
              <a:rPr lang="en-US" altLang="en-US" dirty="0"/>
              <a:t> </a:t>
            </a:r>
          </a:p>
          <a:p>
            <a:pPr lvl="1"/>
            <a:r>
              <a:rPr lang="en-US" altLang="en-US" dirty="0"/>
              <a:t>attributes of </a:t>
            </a:r>
            <a:r>
              <a:rPr lang="en-US" altLang="en-US" i="1" dirty="0"/>
              <a:t>r</a:t>
            </a:r>
            <a:r>
              <a:rPr lang="en-US" altLang="en-US" dirty="0"/>
              <a:t> and </a:t>
            </a:r>
            <a:r>
              <a:rPr lang="en-US" altLang="en-US" i="1" dirty="0"/>
              <a:t>s</a:t>
            </a:r>
            <a:r>
              <a:rPr lang="en-US" altLang="en-US" dirty="0"/>
              <a:t> are compatible</a:t>
            </a:r>
          </a:p>
          <a:p>
            <a:r>
              <a:rPr lang="en-US" altLang="en-US" dirty="0"/>
              <a:t>Example: Find the set of all courses taught in both the Fall 2017 and the Spring 2018 semesters.</a:t>
            </a:r>
          </a:p>
          <a:p>
            <a:pPr>
              <a:buNone/>
            </a:pPr>
            <a:r>
              <a:rPr lang="en-US" altLang="en-US" dirty="0">
                <a:sym typeface="Symbol" panose="05050102010706020507" pitchFamily="18" charset="2"/>
              </a:rPr>
              <a:t>           </a:t>
            </a:r>
            <a:r>
              <a:rPr lang="en-US" altLang="en-US" i="1" baseline="-25000" dirty="0" err="1"/>
              <a:t>course_id</a:t>
            </a:r>
            <a:r>
              <a:rPr lang="en-US" altLang="en-US" dirty="0"/>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Fall</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year=2017 </a:t>
            </a:r>
            <a:r>
              <a:rPr lang="en-US" altLang="ja-JP" dirty="0">
                <a:sym typeface="Symbol" panose="05050102010706020507" pitchFamily="18" charset="2"/>
              </a:rPr>
              <a:t>(</a:t>
            </a:r>
            <a:r>
              <a:rPr lang="en-US" altLang="ja-JP" i="1" dirty="0">
                <a:sym typeface="Symbol" panose="05050102010706020507" pitchFamily="18" charset="2"/>
              </a:rPr>
              <a:t>section</a:t>
            </a:r>
            <a:r>
              <a:rPr lang="en-US" altLang="ja-JP" dirty="0">
                <a:sym typeface="Symbol" panose="05050102010706020507" pitchFamily="18" charset="2"/>
              </a:rPr>
              <a:t>)) </a:t>
            </a:r>
            <a:r>
              <a:rPr lang="en-US" altLang="en-US" dirty="0">
                <a:sym typeface="Symbol" panose="05050102010706020507" pitchFamily="18" charset="2"/>
              </a:rPr>
              <a:t> </a:t>
            </a:r>
            <a:br>
              <a:rPr lang="en-US" altLang="ja-JP" dirty="0">
                <a:sym typeface="Symbol" panose="05050102010706020507" pitchFamily="18" charset="2"/>
              </a:rPr>
            </a:br>
            <a:r>
              <a:rPr lang="en-US" altLang="ja-JP" dirty="0">
                <a:sym typeface="Symbol" panose="05050102010706020507" pitchFamily="18" charset="2"/>
              </a:rPr>
              <a:t>     </a:t>
            </a:r>
            <a:r>
              <a:rPr lang="en-US" altLang="ja-JP" i="1" baseline="-25000" dirty="0" err="1"/>
              <a:t>course_id</a:t>
            </a:r>
            <a:r>
              <a:rPr lang="en-US" altLang="ja-JP" dirty="0"/>
              <a:t> (</a:t>
            </a:r>
            <a:r>
              <a:rPr lang="en-US" altLang="ja-JP" i="1" dirty="0">
                <a:sym typeface="Symbol" panose="05050102010706020507" pitchFamily="18" charset="2"/>
              </a:rPr>
              <a:t></a:t>
            </a:r>
            <a:r>
              <a:rPr lang="en-US" altLang="ja-JP" dirty="0">
                <a:sym typeface="Symbol" panose="05050102010706020507" pitchFamily="18" charset="2"/>
              </a:rPr>
              <a:t> </a:t>
            </a:r>
            <a:r>
              <a:rPr lang="en-US" altLang="ja-JP"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Spring</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year=2018 </a:t>
            </a:r>
            <a:r>
              <a:rPr lang="en-US" altLang="ja-JP" dirty="0">
                <a:sym typeface="Symbol" panose="05050102010706020507" pitchFamily="18" charset="2"/>
              </a:rPr>
              <a:t>(</a:t>
            </a:r>
            <a:r>
              <a:rPr lang="en-US" altLang="ja-JP" i="1" dirty="0">
                <a:sym typeface="Symbol" panose="05050102010706020507" pitchFamily="18" charset="2"/>
              </a:rPr>
              <a:t>section</a:t>
            </a:r>
            <a:r>
              <a:rPr lang="en-US" altLang="ja-JP" dirty="0">
                <a:sym typeface="Symbol" panose="05050102010706020507" pitchFamily="18" charset="2"/>
              </a:rPr>
              <a:t>))</a:t>
            </a:r>
          </a:p>
          <a:p>
            <a:pPr>
              <a:buNone/>
            </a:pPr>
            <a:r>
              <a:rPr lang="en-US" altLang="en-US" sz="600" dirty="0">
                <a:sym typeface="Symbol" panose="05050102010706020507" pitchFamily="18" charset="2"/>
              </a:rPr>
              <a:t> </a:t>
            </a:r>
          </a:p>
          <a:p>
            <a:pPr lvl="1"/>
            <a:r>
              <a:rPr lang="en-US" altLang="en-US" dirty="0">
                <a:sym typeface="Symbol" panose="05050102010706020507" pitchFamily="18" charset="2"/>
              </a:rPr>
              <a:t>Result</a:t>
            </a:r>
            <a:endParaRPr lang="en-US" altLang="en-US" dirty="0"/>
          </a:p>
          <a:p>
            <a:pPr>
              <a:buNone/>
            </a:pPr>
            <a:endParaRPr lang="en-US" altLang="en-US" dirty="0"/>
          </a:p>
        </p:txBody>
      </p:sp>
      <p:pic>
        <p:nvPicPr>
          <p:cNvPr id="98306" name="Picture 2" descr="W:\db-book\db7\slide-dir\KEEP\Tables-ch2\2_15.jpg"/>
          <p:cNvPicPr>
            <a:picLocks noChangeAspect="1" noChangeArrowheads="1"/>
          </p:cNvPicPr>
          <p:nvPr/>
        </p:nvPicPr>
        <p:blipFill>
          <a:blip r:embed="rId3" cstate="print"/>
          <a:srcRect/>
          <a:stretch>
            <a:fillRect/>
          </a:stretch>
        </p:blipFill>
        <p:spPr bwMode="auto">
          <a:xfrm>
            <a:off x="3654239" y="3670983"/>
            <a:ext cx="750062" cy="455993"/>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250" name="Rectangle 2"/>
          <p:cNvSpPr>
            <a:spLocks noGrp="1" noChangeArrowheads="1"/>
          </p:cNvSpPr>
          <p:nvPr>
            <p:ph type="title"/>
          </p:nvPr>
        </p:nvSpPr>
        <p:spPr/>
        <p:txBody>
          <a:bodyPr/>
          <a:lstStyle/>
          <a:p>
            <a:r>
              <a:rPr lang="en-US" altLang="en-US" dirty="0"/>
              <a:t>Set Difference Operation</a:t>
            </a:r>
          </a:p>
        </p:txBody>
      </p:sp>
      <p:sp>
        <p:nvSpPr>
          <p:cNvPr id="10242" name="Rectangle 3"/>
          <p:cNvSpPr>
            <a:spLocks noGrp="1" noChangeArrowheads="1"/>
          </p:cNvSpPr>
          <p:nvPr>
            <p:ph type="body" idx="1"/>
          </p:nvPr>
        </p:nvSpPr>
        <p:spPr>
          <a:xfrm>
            <a:off x="1719263" y="808435"/>
            <a:ext cx="5815659" cy="2803445"/>
          </a:xfrm>
        </p:spPr>
        <p:txBody>
          <a:bodyPr/>
          <a:lstStyle/>
          <a:p>
            <a:pPr>
              <a:spcBef>
                <a:spcPct val="60000"/>
              </a:spcBef>
            </a:pPr>
            <a:r>
              <a:rPr lang="en-US" altLang="en-US" dirty="0"/>
              <a:t>The set-difference operation allows us to find tuples that are in one relation but are not in another. </a:t>
            </a:r>
          </a:p>
          <a:p>
            <a:pPr>
              <a:spcBef>
                <a:spcPct val="60000"/>
              </a:spcBef>
            </a:pPr>
            <a:r>
              <a:rPr lang="en-US" altLang="en-US" dirty="0"/>
              <a:t>Notation </a:t>
            </a:r>
            <a:r>
              <a:rPr lang="en-US" altLang="en-US" i="1" dirty="0"/>
              <a:t>r – s</a:t>
            </a:r>
          </a:p>
          <a:p>
            <a:r>
              <a:rPr lang="en-US" altLang="en-US" dirty="0"/>
              <a:t>Set differences must be taken between </a:t>
            </a:r>
            <a:r>
              <a:rPr lang="en-US" altLang="en-US" b="1" dirty="0">
                <a:solidFill>
                  <a:srgbClr val="002060"/>
                </a:solidFill>
              </a:rPr>
              <a:t>compatible</a:t>
            </a:r>
            <a:r>
              <a:rPr lang="en-US" altLang="en-US" dirty="0"/>
              <a:t> relations.</a:t>
            </a:r>
          </a:p>
          <a:p>
            <a:pPr lvl="1"/>
            <a:r>
              <a:rPr lang="en-US" altLang="en-US" i="1" dirty="0"/>
              <a:t>r</a:t>
            </a:r>
            <a:r>
              <a:rPr lang="en-US" altLang="en-US" dirty="0"/>
              <a:t> and </a:t>
            </a:r>
            <a:r>
              <a:rPr lang="en-US" altLang="en-US" i="1" dirty="0"/>
              <a:t>s</a:t>
            </a:r>
            <a:r>
              <a:rPr lang="en-US" altLang="en-US" dirty="0"/>
              <a:t> must have the </a:t>
            </a:r>
            <a:r>
              <a:rPr lang="en-US" altLang="en-US" dirty="0">
                <a:solidFill>
                  <a:srgbClr val="002060"/>
                </a:solidFill>
              </a:rPr>
              <a:t>same</a:t>
            </a:r>
            <a:r>
              <a:rPr lang="en-US" altLang="en-US" dirty="0"/>
              <a:t> </a:t>
            </a:r>
            <a:r>
              <a:rPr lang="en-US" altLang="en-US" dirty="0" err="1"/>
              <a:t>arity</a:t>
            </a:r>
            <a:endParaRPr lang="en-US" altLang="en-US" dirty="0"/>
          </a:p>
          <a:p>
            <a:pPr lvl="1"/>
            <a:r>
              <a:rPr lang="en-US" altLang="en-US" dirty="0"/>
              <a:t>attribute domains of </a:t>
            </a:r>
            <a:r>
              <a:rPr lang="en-US" altLang="en-US" i="1" dirty="0"/>
              <a:t>r </a:t>
            </a:r>
            <a:r>
              <a:rPr lang="en-US" altLang="en-US" dirty="0"/>
              <a:t>and </a:t>
            </a:r>
            <a:r>
              <a:rPr lang="en-US" altLang="en-US" i="1" dirty="0"/>
              <a:t>s </a:t>
            </a:r>
            <a:r>
              <a:rPr lang="en-US" altLang="en-US" dirty="0"/>
              <a:t>must be compatible</a:t>
            </a:r>
          </a:p>
          <a:p>
            <a:pPr>
              <a:lnSpc>
                <a:spcPct val="140000"/>
              </a:lnSpc>
            </a:pPr>
            <a:r>
              <a:rPr lang="en-US" altLang="en-US" dirty="0"/>
              <a:t>Example: to find all courses taught in the Fall 2017 semester, but not in the Spring 2018 semester</a:t>
            </a:r>
            <a:br>
              <a:rPr lang="en-US" altLang="en-US" dirty="0"/>
            </a:br>
            <a:r>
              <a:rPr lang="en-US" altLang="en-US" dirty="0"/>
              <a:t>   </a:t>
            </a:r>
            <a:r>
              <a:rPr lang="en-US" altLang="en-US" dirty="0">
                <a:sym typeface="Symbol" panose="05050102010706020507" pitchFamily="18" charset="2"/>
              </a:rPr>
              <a:t></a:t>
            </a:r>
            <a:r>
              <a:rPr lang="en-US" altLang="en-US" i="1" baseline="-25000" dirty="0" err="1"/>
              <a:t>course_id</a:t>
            </a:r>
            <a:r>
              <a:rPr lang="en-US" altLang="en-US" dirty="0"/>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Fall</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year=2017 </a:t>
            </a:r>
            <a:r>
              <a:rPr lang="en-US" altLang="ja-JP" dirty="0">
                <a:sym typeface="Symbol" panose="05050102010706020507" pitchFamily="18" charset="2"/>
              </a:rPr>
              <a:t>(</a:t>
            </a:r>
            <a:r>
              <a:rPr lang="en-US" altLang="ja-JP" i="1" dirty="0">
                <a:sym typeface="Symbol" panose="05050102010706020507" pitchFamily="18" charset="2"/>
              </a:rPr>
              <a:t>section</a:t>
            </a:r>
            <a:r>
              <a:rPr lang="en-US" altLang="ja-JP" dirty="0">
                <a:sym typeface="Symbol" panose="05050102010706020507" pitchFamily="18" charset="2"/>
              </a:rPr>
              <a:t>))  −  </a:t>
            </a:r>
            <a:br>
              <a:rPr lang="en-US" altLang="ja-JP" dirty="0">
                <a:sym typeface="Symbol" panose="05050102010706020507" pitchFamily="18" charset="2"/>
              </a:rPr>
            </a:br>
            <a:r>
              <a:rPr lang="en-US" altLang="ja-JP" dirty="0">
                <a:sym typeface="Symbol" panose="05050102010706020507" pitchFamily="18" charset="2"/>
              </a:rPr>
              <a:t>   </a:t>
            </a:r>
            <a:r>
              <a:rPr lang="en-US" altLang="ja-JP" i="1" baseline="-25000" dirty="0" err="1"/>
              <a:t>course_id</a:t>
            </a:r>
            <a:r>
              <a:rPr lang="en-US" altLang="ja-JP" dirty="0"/>
              <a:t> (</a:t>
            </a:r>
            <a:r>
              <a:rPr lang="en-US" altLang="ja-JP" i="1" dirty="0">
                <a:sym typeface="Symbol" panose="05050102010706020507" pitchFamily="18" charset="2"/>
              </a:rPr>
              <a:t></a:t>
            </a:r>
            <a:r>
              <a:rPr lang="en-US" altLang="ja-JP" dirty="0">
                <a:sym typeface="Symbol" panose="05050102010706020507" pitchFamily="18" charset="2"/>
              </a:rPr>
              <a:t> </a:t>
            </a:r>
            <a:r>
              <a:rPr lang="en-US" altLang="ja-JP"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Spring</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year=2018 </a:t>
            </a:r>
            <a:r>
              <a:rPr lang="en-US" altLang="ja-JP" dirty="0">
                <a:sym typeface="Symbol" panose="05050102010706020507" pitchFamily="18" charset="2"/>
              </a:rPr>
              <a:t>(</a:t>
            </a:r>
            <a:r>
              <a:rPr lang="en-US" altLang="ja-JP" i="1" dirty="0">
                <a:sym typeface="Symbol" panose="05050102010706020507" pitchFamily="18" charset="2"/>
              </a:rPr>
              <a:t>section</a:t>
            </a:r>
            <a:r>
              <a:rPr lang="en-US" altLang="ja-JP" dirty="0">
                <a:sym typeface="Symbol" panose="05050102010706020507" pitchFamily="18" charset="2"/>
              </a:rPr>
              <a:t>))</a:t>
            </a:r>
          </a:p>
          <a:p>
            <a:endParaRPr lang="en-US" altLang="en-US" sz="1200" dirty="0">
              <a:sym typeface="Symbol" panose="05050102010706020507" pitchFamily="18" charset="2"/>
            </a:endParaRPr>
          </a:p>
          <a:p>
            <a:pPr>
              <a:buFont typeface="Monotype Sorts" charset="2"/>
              <a:buNone/>
            </a:pPr>
            <a:endParaRPr lang="en-US" altLang="en-US" sz="1200" dirty="0">
              <a:sym typeface="Symbol" panose="05050102010706020507" pitchFamily="18" charset="2"/>
            </a:endParaRPr>
          </a:p>
          <a:p>
            <a:pPr>
              <a:buFont typeface="Monotype Sorts" charset="2"/>
              <a:buNone/>
            </a:pPr>
            <a:endParaRPr lang="en-US" altLang="en-US" sz="1200" dirty="0">
              <a:sym typeface="Symbol" panose="05050102010706020507" pitchFamily="18" charset="2"/>
            </a:endParaRPr>
          </a:p>
          <a:p>
            <a:pPr>
              <a:buFont typeface="Monotype Sorts" charset="2"/>
              <a:buNone/>
            </a:pPr>
            <a:endParaRPr lang="en-US" altLang="en-US" sz="1200" dirty="0">
              <a:sym typeface="Symbol" panose="05050102010706020507" pitchFamily="18" charset="2"/>
            </a:endParaRPr>
          </a:p>
        </p:txBody>
      </p:sp>
      <p:pic>
        <p:nvPicPr>
          <p:cNvPr id="4" name="Picture 1" descr="C:\Users\as668\Desktop\Figures-for-slides\2_16.jpg"/>
          <p:cNvPicPr>
            <a:picLocks noChangeAspect="1" noChangeArrowheads="1"/>
          </p:cNvPicPr>
          <p:nvPr/>
        </p:nvPicPr>
        <p:blipFill>
          <a:blip r:embed="rId3" cstate="print"/>
          <a:srcRect/>
          <a:stretch>
            <a:fillRect/>
          </a:stretch>
        </p:blipFill>
        <p:spPr bwMode="auto">
          <a:xfrm>
            <a:off x="3657600" y="3722814"/>
            <a:ext cx="758721" cy="651409"/>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9D980C4-6B76-C806-56F1-D6B097B65E9A}"/>
              </a:ext>
            </a:extLst>
          </p:cNvPr>
          <p:cNvSpPr>
            <a:spLocks noGrp="1"/>
          </p:cNvSpPr>
          <p:nvPr>
            <p:ph idx="1"/>
          </p:nvPr>
        </p:nvSpPr>
        <p:spPr>
          <a:xfrm>
            <a:off x="152400" y="552450"/>
            <a:ext cx="8839200" cy="4038600"/>
          </a:xfrm>
        </p:spPr>
        <p:txBody>
          <a:bodyPr/>
          <a:lstStyle/>
          <a:p>
            <a:pPr>
              <a:spcBef>
                <a:spcPts val="0"/>
              </a:spcBef>
              <a:spcAft>
                <a:spcPts val="200"/>
              </a:spcAft>
            </a:pPr>
            <a:r>
              <a:rPr lang="el-GR" sz="1800" i="1" dirty="0"/>
              <a:t>σ </a:t>
            </a:r>
            <a:r>
              <a:rPr lang="en-US" sz="1800" i="1" dirty="0" err="1"/>
              <a:t>dept_name</a:t>
            </a:r>
            <a:r>
              <a:rPr lang="en-US" sz="1800" i="1" dirty="0"/>
              <a:t>='Comp. Sci.’ (instructor ∪ student) </a:t>
            </a:r>
            <a:r>
              <a:rPr lang="en-US" sz="1800" dirty="0"/>
              <a:t>produces a weird answer because the union does not make any sense.</a:t>
            </a:r>
          </a:p>
          <a:p>
            <a:pPr lvl="1">
              <a:spcBef>
                <a:spcPts val="0"/>
              </a:spcBef>
              <a:spcAft>
                <a:spcPts val="200"/>
              </a:spcAft>
            </a:pPr>
            <a:r>
              <a:rPr lang="en-US" sz="1600" dirty="0"/>
              <a:t>There is the correct number of columns and the types match.</a:t>
            </a:r>
          </a:p>
          <a:p>
            <a:pPr lvl="1">
              <a:spcBef>
                <a:spcPts val="0"/>
              </a:spcBef>
              <a:spcAft>
                <a:spcPts val="200"/>
              </a:spcAft>
            </a:pPr>
            <a:r>
              <a:rPr lang="en-US" sz="1600" dirty="0"/>
              <a:t>The domains are different.</a:t>
            </a:r>
          </a:p>
          <a:p>
            <a:pPr lvl="1">
              <a:spcBef>
                <a:spcPts val="0"/>
              </a:spcBef>
              <a:spcAft>
                <a:spcPts val="200"/>
              </a:spcAft>
            </a:pPr>
            <a:r>
              <a:rPr lang="en-US" sz="1600" dirty="0"/>
              <a:t>There are times when the tables have different numbers of columns, the column order is different, or the types are incompatible.</a:t>
            </a:r>
          </a:p>
          <a:p>
            <a:pPr>
              <a:spcBef>
                <a:spcPts val="0"/>
              </a:spcBef>
              <a:spcAft>
                <a:spcPts val="200"/>
              </a:spcAft>
            </a:pPr>
            <a:r>
              <a:rPr lang="en-US" sz="1800" dirty="0"/>
              <a:t>You can fix the arity problem using a project.</a:t>
            </a:r>
          </a:p>
          <a:p>
            <a:pPr>
              <a:spcBef>
                <a:spcPts val="0"/>
              </a:spcBef>
              <a:spcAft>
                <a:spcPts val="200"/>
              </a:spcAft>
            </a:pPr>
            <a:r>
              <a:rPr lang="en-US" sz="1800" dirty="0"/>
              <a:t>A somewhat artificial example is:</a:t>
            </a:r>
          </a:p>
          <a:p>
            <a:pPr marL="457200" lvl="1" indent="0">
              <a:spcBef>
                <a:spcPts val="0"/>
              </a:spcBef>
              <a:spcAft>
                <a:spcPts val="200"/>
              </a:spcAft>
              <a:buNone/>
            </a:pPr>
            <a:r>
              <a:rPr lang="el-GR" sz="1600" dirty="0"/>
              <a:t>σ </a:t>
            </a:r>
            <a:r>
              <a:rPr lang="en-US" sz="1600" dirty="0" err="1"/>
              <a:t>dept_name</a:t>
            </a:r>
            <a:r>
              <a:rPr lang="en-US" sz="1600" dirty="0"/>
              <a:t>='Comp. Sci.'</a:t>
            </a:r>
          </a:p>
          <a:p>
            <a:pPr marL="457200" lvl="1" indent="0">
              <a:spcBef>
                <a:spcPts val="0"/>
              </a:spcBef>
              <a:spcAft>
                <a:spcPts val="200"/>
              </a:spcAft>
              <a:buNone/>
            </a:pPr>
            <a:r>
              <a:rPr lang="en-US" sz="1600" dirty="0"/>
              <a:t>((</a:t>
            </a:r>
            <a:r>
              <a:rPr lang="el-GR" sz="1600" dirty="0"/>
              <a:t>π </a:t>
            </a:r>
            <a:r>
              <a:rPr lang="en-US" sz="1600" dirty="0"/>
              <a:t>ID, name, </a:t>
            </a:r>
            <a:r>
              <a:rPr lang="en-US" sz="1600" dirty="0" err="1"/>
              <a:t>dept_name</a:t>
            </a:r>
            <a:r>
              <a:rPr lang="en-US" sz="1600" dirty="0"/>
              <a:t>, salary, tot_cred←0 (instructor)) </a:t>
            </a:r>
          </a:p>
          <a:p>
            <a:pPr marL="457200" lvl="1" indent="0">
              <a:spcBef>
                <a:spcPts val="0"/>
              </a:spcBef>
              <a:spcAft>
                <a:spcPts val="200"/>
              </a:spcAft>
              <a:buNone/>
            </a:pPr>
            <a:r>
              <a:rPr lang="en-US" sz="1600" dirty="0"/>
              <a:t>∪</a:t>
            </a:r>
          </a:p>
          <a:p>
            <a:pPr marL="457200" lvl="1" indent="0">
              <a:spcBef>
                <a:spcPts val="0"/>
              </a:spcBef>
              <a:spcAft>
                <a:spcPts val="200"/>
              </a:spcAft>
              <a:buNone/>
            </a:pPr>
            <a:r>
              <a:rPr lang="en-US" sz="1600" dirty="0"/>
              <a:t>(</a:t>
            </a:r>
            <a:r>
              <a:rPr lang="el-GR" sz="1600" dirty="0"/>
              <a:t>π </a:t>
            </a:r>
            <a:r>
              <a:rPr lang="en-US" sz="1600" dirty="0"/>
              <a:t>ID, name, </a:t>
            </a:r>
            <a:r>
              <a:rPr lang="en-US" sz="1600" dirty="0" err="1"/>
              <a:t>dept_name</a:t>
            </a:r>
            <a:r>
              <a:rPr lang="en-US" sz="1600" dirty="0"/>
              <a:t>, salary←0, </a:t>
            </a:r>
            <a:r>
              <a:rPr lang="en-US" sz="1600" dirty="0" err="1"/>
              <a:t>tot_cred</a:t>
            </a:r>
            <a:r>
              <a:rPr lang="en-US" sz="1600" dirty="0"/>
              <a:t> (student)))</a:t>
            </a:r>
          </a:p>
          <a:p>
            <a:pPr>
              <a:spcBef>
                <a:spcPts val="0"/>
              </a:spcBef>
              <a:spcAft>
                <a:spcPts val="200"/>
              </a:spcAft>
            </a:pPr>
            <a:r>
              <a:rPr lang="en-US" sz="1800" dirty="0"/>
              <a:t>Instead of using “0,” I should have set the not applicable values to NULL but</a:t>
            </a:r>
            <a:br>
              <a:rPr lang="en-US" sz="1800" dirty="0"/>
            </a:br>
            <a:r>
              <a:rPr lang="en-US" sz="1800" dirty="0"/>
              <a:t>the </a:t>
            </a:r>
            <a:r>
              <a:rPr lang="en-US" sz="1800" dirty="0" err="1"/>
              <a:t>RelaX</a:t>
            </a:r>
            <a:r>
              <a:rPr lang="en-US" sz="1800" dirty="0"/>
              <a:t> calculator did not like that.</a:t>
            </a:r>
          </a:p>
        </p:txBody>
      </p:sp>
      <p:sp>
        <p:nvSpPr>
          <p:cNvPr id="3" name="Title 2">
            <a:extLst>
              <a:ext uri="{FF2B5EF4-FFF2-40B4-BE49-F238E27FC236}">
                <a16:creationId xmlns:a16="http://schemas.microsoft.com/office/drawing/2014/main" id="{AC616FE6-F24A-32BA-B3F1-467EA0A81198}"/>
              </a:ext>
            </a:extLst>
          </p:cNvPr>
          <p:cNvSpPr>
            <a:spLocks noGrp="1"/>
          </p:cNvSpPr>
          <p:nvPr>
            <p:ph type="title"/>
          </p:nvPr>
        </p:nvSpPr>
        <p:spPr/>
        <p:txBody>
          <a:bodyPr/>
          <a:lstStyle/>
          <a:p>
            <a:r>
              <a:rPr lang="en-US" dirty="0"/>
              <a:t>Simple Examples</a:t>
            </a:r>
          </a:p>
        </p:txBody>
      </p:sp>
    </p:spTree>
    <p:extLst>
      <p:ext uri="{BB962C8B-B14F-4D97-AF65-F5344CB8AC3E}">
        <p14:creationId xmlns:p14="http://schemas.microsoft.com/office/powerpoint/2010/main" val="35425824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The Assignment  Operation </a:t>
            </a:r>
          </a:p>
        </p:txBody>
      </p:sp>
      <p:sp>
        <p:nvSpPr>
          <p:cNvPr id="7170" name="Rectangle 3"/>
          <p:cNvSpPr>
            <a:spLocks noGrp="1" noChangeArrowheads="1"/>
          </p:cNvSpPr>
          <p:nvPr>
            <p:ph type="body" idx="1"/>
          </p:nvPr>
        </p:nvSpPr>
        <p:spPr>
          <a:xfrm>
            <a:off x="1719262" y="808435"/>
            <a:ext cx="5742242" cy="3626405"/>
          </a:xfrm>
        </p:spPr>
        <p:txBody>
          <a:bodyPr/>
          <a:lstStyle/>
          <a:p>
            <a:r>
              <a:rPr lang="en-US" altLang="en-US" dirty="0"/>
              <a:t>It is convenient at times to write a relational-algebra expression by assigning parts of it to temporary relation variables.  </a:t>
            </a:r>
          </a:p>
          <a:p>
            <a:r>
              <a:rPr lang="en-US" altLang="en-US" dirty="0"/>
              <a:t>The assignment  operation is  denoted by </a:t>
            </a:r>
            <a:r>
              <a:rPr lang="en-US" altLang="en-US" dirty="0">
                <a:sym typeface="Symbol" panose="05050102010706020507" pitchFamily="18" charset="2"/>
              </a:rPr>
              <a:t></a:t>
            </a:r>
            <a:r>
              <a:rPr lang="en-US" altLang="en-US" dirty="0">
                <a:sym typeface="Wingdings" pitchFamily="2" charset="2"/>
              </a:rPr>
              <a:t> and </a:t>
            </a:r>
            <a:r>
              <a:rPr lang="en-US" altLang="en-US" dirty="0"/>
              <a:t>works like assignment in a programming language.</a:t>
            </a:r>
          </a:p>
          <a:p>
            <a:pPr>
              <a:lnSpc>
                <a:spcPct val="90000"/>
              </a:lnSpc>
              <a:tabLst>
                <a:tab pos="1244204" algn="l"/>
                <a:tab pos="2362200" algn="ctr"/>
                <a:tab pos="2569369" algn="l"/>
              </a:tabLst>
            </a:pPr>
            <a:r>
              <a:rPr lang="en-US" altLang="en-US" dirty="0"/>
              <a:t>Example: Find all </a:t>
            </a:r>
            <a:r>
              <a:rPr lang="en-US" altLang="en-US" dirty="0">
                <a:sym typeface="Symbol" panose="05050102010706020507" pitchFamily="18" charset="2"/>
              </a:rPr>
              <a:t>instructor in the “Physics” and Music department.</a:t>
            </a:r>
            <a:br>
              <a:rPr lang="en-US" altLang="en-US" dirty="0">
                <a:sym typeface="Symbol" panose="05050102010706020507" pitchFamily="18" charset="2"/>
              </a:rPr>
            </a:br>
            <a:br>
              <a:rPr lang="en-US" altLang="en-US" dirty="0">
                <a:sym typeface="Symbol" panose="05050102010706020507" pitchFamily="18" charset="2"/>
              </a:rPr>
            </a:br>
            <a:r>
              <a:rPr lang="en-US" altLang="en-US" dirty="0">
                <a:sym typeface="Symbol" panose="05050102010706020507" pitchFamily="18" charset="2"/>
              </a:rPr>
              <a:t>         </a:t>
            </a:r>
            <a:r>
              <a:rPr lang="en-US" altLang="en-US" i="1" dirty="0">
                <a:sym typeface="Symbol" panose="05050102010706020507" pitchFamily="18" charset="2"/>
              </a:rPr>
              <a:t>Physics</a:t>
            </a:r>
            <a:r>
              <a:rPr lang="en-US" altLang="en-US" dirty="0">
                <a:sym typeface="Symbol" panose="05050102010706020507" pitchFamily="18" charset="2"/>
              </a:rPr>
              <a:t> </a:t>
            </a:r>
            <a:r>
              <a:rPr lang="en-US" altLang="en-US" b="1" dirty="0">
                <a:sym typeface="Wingdings" pitchFamily="2" charset="2"/>
              </a:rPr>
              <a:t> </a:t>
            </a:r>
            <a:r>
              <a:rPr lang="en-US" altLang="en-US" sz="1350" i="1" dirty="0">
                <a:sym typeface="Symbol" panose="05050102010706020507" pitchFamily="18" charset="2"/>
              </a:rPr>
              <a:t></a:t>
            </a:r>
            <a:r>
              <a:rPr lang="en-US" altLang="en-US" sz="1350"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lvl="1">
              <a:lnSpc>
                <a:spcPct val="90000"/>
              </a:lnSpc>
              <a:buNone/>
              <a:tabLst>
                <a:tab pos="1244204" algn="l"/>
                <a:tab pos="2362200" algn="ctr"/>
                <a:tab pos="2569369" algn="l"/>
              </a:tabLst>
            </a:pPr>
            <a:r>
              <a:rPr lang="en-US" altLang="en-US" dirty="0">
                <a:sym typeface="Symbol" panose="05050102010706020507" pitchFamily="18" charset="2"/>
              </a:rPr>
              <a:t>       </a:t>
            </a:r>
            <a:r>
              <a:rPr lang="en-US" altLang="en-US" i="1" dirty="0">
                <a:sym typeface="Symbol" panose="05050102010706020507" pitchFamily="18" charset="2"/>
              </a:rPr>
              <a:t>Music</a:t>
            </a:r>
            <a:r>
              <a:rPr lang="en-US" altLang="en-US" dirty="0">
                <a:sym typeface="Symbol" panose="05050102010706020507" pitchFamily="18" charset="2"/>
              </a:rPr>
              <a:t> </a:t>
            </a:r>
            <a:r>
              <a:rPr lang="en-US" altLang="en-US" b="1" dirty="0">
                <a:sym typeface="Wingdings" pitchFamily="2"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ja-JP" altLang="en-US" sz="1425" i="1" baseline="-25000" dirty="0">
                <a:sym typeface="Symbol" panose="05050102010706020507" pitchFamily="18" charset="2"/>
              </a:rPr>
              <a:t>“</a:t>
            </a:r>
            <a:r>
              <a:rPr lang="en-US" altLang="ja-JP" sz="1425" i="1" baseline="-25000" dirty="0">
                <a:sym typeface="Symbol" panose="05050102010706020507" pitchFamily="18" charset="2"/>
              </a:rPr>
              <a:t>Music”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lvl="1">
              <a:lnSpc>
                <a:spcPct val="90000"/>
              </a:lnSpc>
              <a:buNone/>
              <a:tabLst>
                <a:tab pos="1244204" algn="l"/>
                <a:tab pos="2362200" algn="ctr"/>
                <a:tab pos="2569369" algn="l"/>
              </a:tabLst>
            </a:pPr>
            <a:r>
              <a:rPr lang="en-US" altLang="en-US" dirty="0">
                <a:sym typeface="Symbol" panose="05050102010706020507" pitchFamily="18" charset="2"/>
              </a:rPr>
              <a:t>       </a:t>
            </a:r>
            <a:r>
              <a:rPr lang="en-US" altLang="en-US" i="1" dirty="0">
                <a:sym typeface="Symbol" panose="05050102010706020507" pitchFamily="18" charset="2"/>
              </a:rPr>
              <a:t>Physics</a:t>
            </a:r>
            <a:r>
              <a:rPr lang="en-US" altLang="en-US" dirty="0">
                <a:sym typeface="Symbol" panose="05050102010706020507" pitchFamily="18" charset="2"/>
              </a:rPr>
              <a:t> </a:t>
            </a:r>
            <a:r>
              <a:rPr lang="en-US" altLang="en-US" dirty="0"/>
              <a:t> </a:t>
            </a:r>
            <a:r>
              <a:rPr lang="en-US" altLang="en-US" dirty="0">
                <a:sym typeface="Symbol" panose="05050102010706020507" pitchFamily="18" charset="2"/>
              </a:rPr>
              <a:t> </a:t>
            </a:r>
            <a:r>
              <a:rPr lang="en-US" altLang="en-US" i="1" dirty="0">
                <a:sym typeface="Symbol" panose="05050102010706020507" pitchFamily="18" charset="2"/>
              </a:rPr>
              <a:t>Music</a:t>
            </a:r>
          </a:p>
          <a:p>
            <a:pPr lvl="1">
              <a:lnSpc>
                <a:spcPct val="90000"/>
              </a:lnSpc>
              <a:buNone/>
              <a:tabLst>
                <a:tab pos="1244204" algn="l"/>
                <a:tab pos="2362200" algn="ctr"/>
                <a:tab pos="2569369" algn="l"/>
              </a:tabLst>
            </a:pPr>
            <a:r>
              <a:rPr lang="en-US" altLang="en-US" sz="600" dirty="0">
                <a:sym typeface="Symbol" panose="05050102010706020507" pitchFamily="18" charset="2"/>
              </a:rPr>
              <a:t> </a:t>
            </a:r>
          </a:p>
          <a:p>
            <a:pPr>
              <a:tabLst>
                <a:tab pos="1244204" algn="l"/>
                <a:tab pos="2362200" algn="ctr"/>
                <a:tab pos="2569369" algn="l"/>
              </a:tabLst>
            </a:pPr>
            <a:r>
              <a:rPr lang="en-US" altLang="en-US" dirty="0">
                <a:sym typeface="Symbol" panose="05050102010706020507" pitchFamily="18" charset="2"/>
              </a:rPr>
              <a:t>With the assignment operation, a query can be written as a sequential program consisting of a series of assignments followed by an expression whose value is displayed as the result of the query. </a:t>
            </a:r>
          </a:p>
          <a:p>
            <a:pPr lvl="1">
              <a:lnSpc>
                <a:spcPct val="90000"/>
              </a:lnSpc>
              <a:buNone/>
              <a:tabLst>
                <a:tab pos="1244204" algn="l"/>
                <a:tab pos="2362200" algn="ctr"/>
                <a:tab pos="2569369" algn="l"/>
              </a:tabLst>
            </a:pPr>
            <a:endParaRPr lang="en-US"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The Rename Operation </a:t>
            </a:r>
          </a:p>
        </p:txBody>
      </p:sp>
      <p:sp>
        <p:nvSpPr>
          <p:cNvPr id="7170" name="Rectangle 3"/>
          <p:cNvSpPr>
            <a:spLocks noGrp="1" noChangeArrowheads="1"/>
          </p:cNvSpPr>
          <p:nvPr>
            <p:ph type="body" idx="1"/>
          </p:nvPr>
        </p:nvSpPr>
        <p:spPr>
          <a:xfrm>
            <a:off x="1719263" y="808435"/>
            <a:ext cx="5762393" cy="2401109"/>
          </a:xfrm>
        </p:spPr>
        <p:txBody>
          <a:bodyPr/>
          <a:lstStyle/>
          <a:p>
            <a:r>
              <a:rPr lang="en-US" altLang="en-US" dirty="0"/>
              <a:t>The results of relational-algebra expressions do not have a name that we can use to refer to them.  The  rename operator,  </a:t>
            </a:r>
            <a:r>
              <a:rPr lang="en-US" altLang="en-US" i="1" dirty="0">
                <a:sym typeface="Symbol" panose="05050102010706020507" pitchFamily="18" charset="2"/>
              </a:rPr>
              <a:t> ,</a:t>
            </a:r>
            <a:r>
              <a:rPr lang="en-US" altLang="en-US" dirty="0">
                <a:sym typeface="Symbol" panose="05050102010706020507" pitchFamily="18" charset="2"/>
              </a:rPr>
              <a:t>  is provided </a:t>
            </a:r>
            <a:r>
              <a:rPr lang="en-US" altLang="en-US" i="1" dirty="0">
                <a:sym typeface="Symbol" panose="05050102010706020507" pitchFamily="18" charset="2"/>
              </a:rPr>
              <a:t> </a:t>
            </a:r>
            <a:r>
              <a:rPr lang="en-US" altLang="en-US" dirty="0">
                <a:sym typeface="Symbol" panose="05050102010706020507" pitchFamily="18" charset="2"/>
              </a:rPr>
              <a:t>for that purpose</a:t>
            </a:r>
          </a:p>
          <a:p>
            <a:r>
              <a:rPr lang="en-US" altLang="en-US" dirty="0"/>
              <a:t>The expression:</a:t>
            </a:r>
          </a:p>
          <a:p>
            <a:pPr>
              <a:buNone/>
            </a:pPr>
            <a:r>
              <a:rPr lang="en-US" altLang="en-US" dirty="0"/>
              <a:t>                  </a:t>
            </a:r>
            <a:r>
              <a:rPr lang="en-US" altLang="en-US" i="1" dirty="0">
                <a:sym typeface="Symbol" panose="05050102010706020507" pitchFamily="18" charset="2"/>
              </a:rPr>
              <a:t></a:t>
            </a:r>
            <a:r>
              <a:rPr lang="en-US" altLang="en-US" i="1" baseline="-25000" dirty="0">
                <a:sym typeface="Symbol" panose="05050102010706020507" pitchFamily="18" charset="2"/>
              </a:rPr>
              <a:t>x</a:t>
            </a:r>
            <a:r>
              <a:rPr lang="en-US" altLang="en-US" i="1" dirty="0">
                <a:sym typeface="Symbol" panose="05050102010706020507" pitchFamily="18" charset="2"/>
              </a:rPr>
              <a:t> </a:t>
            </a:r>
            <a:r>
              <a:rPr lang="en-US" altLang="en-US" dirty="0">
                <a:sym typeface="Symbol" panose="05050102010706020507" pitchFamily="18" charset="2"/>
              </a:rPr>
              <a:t>(</a:t>
            </a:r>
            <a:r>
              <a:rPr lang="en-US" altLang="en-US" i="1" dirty="0">
                <a:sym typeface="Symbol" panose="05050102010706020507" pitchFamily="18" charset="2"/>
              </a:rPr>
              <a:t>E</a:t>
            </a:r>
            <a:r>
              <a:rPr lang="en-US" altLang="en-US" dirty="0">
                <a:sym typeface="Symbol" panose="05050102010706020507" pitchFamily="18" charset="2"/>
              </a:rPr>
              <a:t>)</a:t>
            </a:r>
          </a:p>
          <a:p>
            <a:pPr>
              <a:buNone/>
            </a:pPr>
            <a:r>
              <a:rPr lang="en-US" altLang="en-US" dirty="0">
                <a:sym typeface="Symbol" panose="05050102010706020507" pitchFamily="18" charset="2"/>
              </a:rPr>
              <a:t>      returns the result of expression </a:t>
            </a:r>
            <a:r>
              <a:rPr lang="en-US" altLang="en-US" i="1" dirty="0">
                <a:sym typeface="Symbol" panose="05050102010706020507" pitchFamily="18" charset="2"/>
              </a:rPr>
              <a:t>E</a:t>
            </a:r>
            <a:r>
              <a:rPr lang="en-US" altLang="en-US" dirty="0">
                <a:sym typeface="Symbol" panose="05050102010706020507" pitchFamily="18" charset="2"/>
              </a:rPr>
              <a:t> under the name </a:t>
            </a:r>
            <a:r>
              <a:rPr lang="en-US" altLang="en-US" i="1" dirty="0">
                <a:sym typeface="Symbol" panose="05050102010706020507" pitchFamily="18" charset="2"/>
              </a:rPr>
              <a:t>x</a:t>
            </a:r>
            <a:endParaRPr lang="en-US" altLang="en-US" i="1" dirty="0"/>
          </a:p>
          <a:p>
            <a:r>
              <a:rPr lang="en-US" altLang="en-US" dirty="0"/>
              <a:t>Another form of the rename operation:</a:t>
            </a:r>
          </a:p>
          <a:p>
            <a:pPr>
              <a:buNone/>
            </a:pPr>
            <a:r>
              <a:rPr lang="en-US" altLang="en-US" dirty="0"/>
              <a:t>                 </a:t>
            </a:r>
            <a:r>
              <a:rPr lang="en-US" altLang="en-US" i="1" dirty="0">
                <a:sym typeface="Symbol" panose="05050102010706020507" pitchFamily="18" charset="2"/>
              </a:rPr>
              <a:t></a:t>
            </a:r>
            <a:r>
              <a:rPr lang="en-US" altLang="en-US" i="1" baseline="-25000" dirty="0">
                <a:sym typeface="Symbol" panose="05050102010706020507" pitchFamily="18" charset="2"/>
              </a:rPr>
              <a:t>x(A1,A2, .. An) </a:t>
            </a:r>
            <a:r>
              <a:rPr lang="en-US" altLang="en-US" dirty="0">
                <a:sym typeface="Symbol" panose="05050102010706020507" pitchFamily="18" charset="2"/>
              </a:rPr>
              <a:t>(</a:t>
            </a:r>
            <a:r>
              <a:rPr lang="en-US" altLang="en-US" i="1" dirty="0">
                <a:sym typeface="Symbol" panose="05050102010706020507" pitchFamily="18" charset="2"/>
              </a:rPr>
              <a:t>E</a:t>
            </a:r>
            <a:r>
              <a:rPr lang="en-US" altLang="en-US" dirty="0">
                <a:sym typeface="Symbol" panose="05050102010706020507" pitchFamily="18" charset="2"/>
              </a:rPr>
              <a:t>)</a:t>
            </a:r>
            <a:endParaRPr lang="en-US" altLang="en-US" dirty="0"/>
          </a:p>
          <a:p>
            <a:endParaRPr lang="en-US"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3EA7E5-79FA-9603-C614-BE840722B069}"/>
              </a:ext>
            </a:extLst>
          </p:cNvPr>
          <p:cNvSpPr>
            <a:spLocks noGrp="1"/>
          </p:cNvSpPr>
          <p:nvPr>
            <p:ph idx="1"/>
          </p:nvPr>
        </p:nvSpPr>
        <p:spPr>
          <a:xfrm>
            <a:off x="152400" y="514350"/>
            <a:ext cx="8839200" cy="4038600"/>
          </a:xfrm>
        </p:spPr>
        <p:txBody>
          <a:bodyPr/>
          <a:lstStyle/>
          <a:p>
            <a:pPr>
              <a:spcBef>
                <a:spcPts val="0"/>
              </a:spcBef>
              <a:spcAft>
                <a:spcPts val="0"/>
              </a:spcAft>
            </a:pPr>
            <a:r>
              <a:rPr lang="en-US" dirty="0"/>
              <a:t>ER Model/Modeling:</a:t>
            </a:r>
          </a:p>
          <a:p>
            <a:pPr lvl="1">
              <a:spcBef>
                <a:spcPts val="0"/>
              </a:spcBef>
              <a:spcAft>
                <a:spcPts val="0"/>
              </a:spcAft>
            </a:pPr>
            <a:r>
              <a:rPr lang="en-US" dirty="0"/>
              <a:t>Additional concepts: associative entity, weak entity, multi-valued attributes</a:t>
            </a:r>
          </a:p>
          <a:p>
            <a:pPr lvl="1">
              <a:spcBef>
                <a:spcPts val="0"/>
              </a:spcBef>
              <a:spcAft>
                <a:spcPts val="0"/>
              </a:spcAft>
            </a:pPr>
            <a:r>
              <a:rPr lang="en-US" dirty="0"/>
              <a:t>Translating an ER diagram into SQL – some examples.</a:t>
            </a:r>
          </a:p>
          <a:p>
            <a:pPr>
              <a:spcBef>
                <a:spcPts val="0"/>
              </a:spcBef>
              <a:spcAft>
                <a:spcPts val="0"/>
              </a:spcAft>
            </a:pPr>
            <a:r>
              <a:rPr lang="en-US" dirty="0"/>
              <a:t>Relational algebra</a:t>
            </a:r>
          </a:p>
          <a:p>
            <a:pPr lvl="1">
              <a:spcBef>
                <a:spcPts val="0"/>
              </a:spcBef>
              <a:spcAft>
                <a:spcPts val="0"/>
              </a:spcAft>
            </a:pPr>
            <a:r>
              <a:rPr lang="en-US" dirty="0"/>
              <a:t>Additional operators: union, intersect, set difference, renaming</a:t>
            </a:r>
          </a:p>
          <a:p>
            <a:pPr lvl="1">
              <a:spcBef>
                <a:spcPts val="0"/>
              </a:spcBef>
              <a:spcAft>
                <a:spcPts val="0"/>
              </a:spcAft>
            </a:pPr>
            <a:r>
              <a:rPr lang="en-US" dirty="0"/>
              <a:t>Some examples</a:t>
            </a:r>
          </a:p>
          <a:p>
            <a:pPr>
              <a:spcBef>
                <a:spcPts val="0"/>
              </a:spcBef>
              <a:spcAft>
                <a:spcPts val="0"/>
              </a:spcAft>
            </a:pPr>
            <a:r>
              <a:rPr lang="en-US" dirty="0"/>
              <a:t>SQL</a:t>
            </a:r>
          </a:p>
          <a:p>
            <a:pPr lvl="1">
              <a:spcBef>
                <a:spcPts val="0"/>
              </a:spcBef>
              <a:spcAft>
                <a:spcPts val="0"/>
              </a:spcAft>
            </a:pPr>
            <a:r>
              <a:rPr lang="en-US" dirty="0"/>
              <a:t>Integrity constraints</a:t>
            </a:r>
          </a:p>
          <a:p>
            <a:pPr lvl="1">
              <a:spcBef>
                <a:spcPts val="0"/>
              </a:spcBef>
              <a:spcAft>
                <a:spcPts val="0"/>
              </a:spcAft>
            </a:pPr>
            <a:r>
              <a:rPr lang="en-US" dirty="0"/>
              <a:t>Some data types</a:t>
            </a:r>
          </a:p>
          <a:p>
            <a:pPr lvl="1">
              <a:spcBef>
                <a:spcPts val="0"/>
              </a:spcBef>
              <a:spcAft>
                <a:spcPts val="0"/>
              </a:spcAft>
            </a:pPr>
            <a:r>
              <a:rPr lang="en-US" dirty="0"/>
              <a:t>WITH, common table expressions</a:t>
            </a:r>
          </a:p>
          <a:p>
            <a:pPr lvl="1">
              <a:spcBef>
                <a:spcPts val="0"/>
              </a:spcBef>
              <a:spcAft>
                <a:spcPts val="0"/>
              </a:spcAft>
            </a:pPr>
            <a:r>
              <a:rPr lang="en-US" dirty="0"/>
              <a:t>Operators: Union, intersect, set difference, renaming</a:t>
            </a:r>
          </a:p>
          <a:p>
            <a:pPr lvl="1">
              <a:spcBef>
                <a:spcPts val="0"/>
              </a:spcBef>
              <a:spcAft>
                <a:spcPts val="0"/>
              </a:spcAft>
            </a:pPr>
            <a:r>
              <a:rPr lang="en-US" dirty="0"/>
              <a:t>A first look at SUBQUERY</a:t>
            </a:r>
          </a:p>
          <a:p>
            <a:pPr>
              <a:spcBef>
                <a:spcPts val="0"/>
              </a:spcBef>
              <a:spcAft>
                <a:spcPts val="0"/>
              </a:spcAft>
            </a:pPr>
            <a:r>
              <a:rPr lang="en-US" dirty="0"/>
              <a:t>Project concepts: (Web) applications, REST, data engineering</a:t>
            </a:r>
          </a:p>
        </p:txBody>
      </p:sp>
      <p:sp>
        <p:nvSpPr>
          <p:cNvPr id="3" name="Title 2">
            <a:extLst>
              <a:ext uri="{FF2B5EF4-FFF2-40B4-BE49-F238E27FC236}">
                <a16:creationId xmlns:a16="http://schemas.microsoft.com/office/drawing/2014/main" id="{90420A4E-2F71-028A-78F2-9BDA4A98311C}"/>
              </a:ext>
            </a:extLst>
          </p:cNvPr>
          <p:cNvSpPr>
            <a:spLocks noGrp="1"/>
          </p:cNvSpPr>
          <p:nvPr>
            <p:ph type="title"/>
          </p:nvPr>
        </p:nvSpPr>
        <p:spPr/>
        <p:txBody>
          <a:bodyPr/>
          <a:lstStyle/>
          <a:p>
            <a:r>
              <a:rPr lang="en-US" dirty="0"/>
              <a:t>Notes and Content</a:t>
            </a:r>
          </a:p>
        </p:txBody>
      </p:sp>
    </p:spTree>
    <p:extLst>
      <p:ext uri="{BB962C8B-B14F-4D97-AF65-F5344CB8AC3E}">
        <p14:creationId xmlns:p14="http://schemas.microsoft.com/office/powerpoint/2010/main" val="39156692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AB8288-BB00-FF9A-5DED-F7809C36DACB}"/>
              </a:ext>
            </a:extLst>
          </p:cNvPr>
          <p:cNvSpPr>
            <a:spLocks noGrp="1"/>
          </p:cNvSpPr>
          <p:nvPr>
            <p:ph idx="1"/>
          </p:nvPr>
        </p:nvSpPr>
        <p:spPr/>
        <p:txBody>
          <a:bodyPr/>
          <a:lstStyle/>
          <a:p>
            <a:pPr>
              <a:spcBef>
                <a:spcPts val="0"/>
              </a:spcBef>
              <a:spcAft>
                <a:spcPts val="300"/>
              </a:spcAft>
            </a:pPr>
            <a:r>
              <a:rPr lang="en-US" sz="1800" dirty="0"/>
              <a:t>Consider a course and its </a:t>
            </a:r>
            <a:r>
              <a:rPr lang="en-US" sz="1800" dirty="0" err="1"/>
              <a:t>prereqs</a:t>
            </a:r>
            <a:r>
              <a:rPr lang="en-US" sz="1800" dirty="0"/>
              <a:t>. (course ⨝ </a:t>
            </a:r>
            <a:r>
              <a:rPr lang="en-US" sz="1800" dirty="0" err="1"/>
              <a:t>prereq</a:t>
            </a:r>
            <a:r>
              <a:rPr lang="en-US" sz="1800" dirty="0"/>
              <a:t>) ⨝ </a:t>
            </a:r>
            <a:r>
              <a:rPr lang="en-US" sz="1800" dirty="0" err="1"/>
              <a:t>course_id</a:t>
            </a:r>
            <a:r>
              <a:rPr lang="en-US" sz="1800" dirty="0"/>
              <a:t>=</a:t>
            </a:r>
            <a:r>
              <a:rPr lang="en-US" sz="1800" dirty="0" err="1"/>
              <a:t>prereq_id</a:t>
            </a:r>
            <a:r>
              <a:rPr lang="en-US" sz="1800" dirty="0"/>
              <a:t> course</a:t>
            </a:r>
          </a:p>
          <a:p>
            <a:pPr>
              <a:spcBef>
                <a:spcPts val="0"/>
              </a:spcBef>
              <a:spcAft>
                <a:spcPts val="300"/>
              </a:spcAft>
            </a:pPr>
            <a:r>
              <a:rPr lang="en-US" sz="1800" dirty="0"/>
              <a:t>There are a couple of problems with this query.</a:t>
            </a:r>
          </a:p>
          <a:p>
            <a:pPr lvl="1">
              <a:spcBef>
                <a:spcPts val="0"/>
              </a:spcBef>
              <a:spcAft>
                <a:spcPts val="300"/>
              </a:spcAft>
            </a:pPr>
            <a:r>
              <a:rPr lang="en-US" sz="1600" dirty="0"/>
              <a:t>Does </a:t>
            </a:r>
            <a:r>
              <a:rPr lang="en-US" sz="1600" dirty="0" err="1"/>
              <a:t>course.course_id</a:t>
            </a:r>
            <a:r>
              <a:rPr lang="en-US" sz="1600" dirty="0"/>
              <a:t> refer to the first course or the </a:t>
            </a:r>
            <a:r>
              <a:rPr lang="en-US" sz="1600" dirty="0" err="1"/>
              <a:t>prereq</a:t>
            </a:r>
            <a:r>
              <a:rPr lang="en-US" sz="1600" dirty="0"/>
              <a:t> course?</a:t>
            </a:r>
          </a:p>
          <a:p>
            <a:pPr lvl="1">
              <a:spcBef>
                <a:spcPts val="0"/>
              </a:spcBef>
              <a:spcAft>
                <a:spcPts val="300"/>
              </a:spcAft>
            </a:pPr>
            <a:r>
              <a:rPr lang="en-US" sz="1600" dirty="0"/>
              <a:t>We would wind up with a couple of columns with the same name.</a:t>
            </a:r>
          </a:p>
          <a:p>
            <a:pPr>
              <a:spcBef>
                <a:spcPts val="0"/>
              </a:spcBef>
              <a:spcAft>
                <a:spcPts val="300"/>
              </a:spcAft>
            </a:pPr>
            <a:r>
              <a:rPr lang="en-US" sz="1800" dirty="0"/>
              <a:t>Something like this “fixes” the problem.</a:t>
            </a:r>
            <a:br>
              <a:rPr lang="en-US" sz="1800" dirty="0"/>
            </a:br>
            <a:r>
              <a:rPr lang="en-US" sz="1800" dirty="0"/>
              <a:t>(course ⨝ </a:t>
            </a:r>
            <a:r>
              <a:rPr lang="en-US" sz="1800" dirty="0" err="1"/>
              <a:t>prereq</a:t>
            </a:r>
            <a:r>
              <a:rPr lang="en-US" sz="1800" dirty="0"/>
              <a:t>) ⨝ </a:t>
            </a:r>
            <a:r>
              <a:rPr lang="en-US" sz="1800" dirty="0" err="1"/>
              <a:t>the_prereq.course_id</a:t>
            </a:r>
            <a:r>
              <a:rPr lang="en-US" sz="1800" dirty="0"/>
              <a:t>=</a:t>
            </a:r>
            <a:r>
              <a:rPr lang="en-US" sz="1800" dirty="0" err="1"/>
              <a:t>prereq_id</a:t>
            </a:r>
            <a:r>
              <a:rPr lang="en-US" sz="1800" dirty="0"/>
              <a:t> (</a:t>
            </a:r>
            <a:r>
              <a:rPr lang="el-GR" sz="1800" dirty="0"/>
              <a:t>ρ </a:t>
            </a:r>
            <a:r>
              <a:rPr lang="en-US" sz="1800" dirty="0" err="1"/>
              <a:t>the_prereq</a:t>
            </a:r>
            <a:r>
              <a:rPr lang="en-US" sz="1800" dirty="0"/>
              <a:t>(course))</a:t>
            </a:r>
          </a:p>
          <a:p>
            <a:pPr>
              <a:spcBef>
                <a:spcPts val="0"/>
              </a:spcBef>
              <a:spcAft>
                <a:spcPts val="300"/>
              </a:spcAft>
            </a:pPr>
            <a:r>
              <a:rPr lang="en-US" sz="1800" dirty="0"/>
              <a:t>Renaming columns would also work and probably improve the answer. </a:t>
            </a:r>
          </a:p>
          <a:p>
            <a:pPr marL="457200" lvl="1" indent="0">
              <a:spcBef>
                <a:spcPts val="0"/>
              </a:spcBef>
              <a:spcAft>
                <a:spcPts val="300"/>
              </a:spcAft>
              <a:buNone/>
            </a:pPr>
            <a:r>
              <a:rPr lang="el-GR" sz="1600" dirty="0"/>
              <a:t>π </a:t>
            </a:r>
            <a:r>
              <a:rPr lang="en-US" sz="1600" dirty="0" err="1"/>
              <a:t>course_id</a:t>
            </a:r>
            <a:r>
              <a:rPr lang="en-US" sz="1600" dirty="0"/>
              <a:t> ← </a:t>
            </a:r>
            <a:r>
              <a:rPr lang="en-US" sz="1600" dirty="0" err="1"/>
              <a:t>course.course_id</a:t>
            </a:r>
            <a:r>
              <a:rPr lang="en-US" sz="1600" dirty="0"/>
              <a:t>, </a:t>
            </a:r>
            <a:r>
              <a:rPr lang="en-US" sz="1600" dirty="0" err="1"/>
              <a:t>course_title←course.title</a:t>
            </a:r>
            <a:r>
              <a:rPr lang="en-US" sz="1600" dirty="0"/>
              <a:t>,</a:t>
            </a:r>
          </a:p>
          <a:p>
            <a:pPr marL="457200" lvl="1" indent="0">
              <a:spcBef>
                <a:spcPts val="0"/>
              </a:spcBef>
              <a:spcAft>
                <a:spcPts val="300"/>
              </a:spcAft>
              <a:buNone/>
            </a:pPr>
            <a:r>
              <a:rPr lang="en-US" sz="1600" dirty="0"/>
              <a:t>	</a:t>
            </a:r>
            <a:r>
              <a:rPr lang="en-US" sz="1600" dirty="0" err="1"/>
              <a:t>prereq_id←the_prereq.course_id</a:t>
            </a:r>
            <a:r>
              <a:rPr lang="en-US" sz="1600" dirty="0"/>
              <a:t>, </a:t>
            </a:r>
            <a:r>
              <a:rPr lang="en-US" sz="1600" dirty="0" err="1"/>
              <a:t>prereq_title←the_prereq.title</a:t>
            </a:r>
            <a:endParaRPr lang="en-US" sz="1600" dirty="0"/>
          </a:p>
          <a:p>
            <a:pPr marL="457200" lvl="1" indent="0">
              <a:spcBef>
                <a:spcPts val="0"/>
              </a:spcBef>
              <a:spcAft>
                <a:spcPts val="300"/>
              </a:spcAft>
              <a:buNone/>
            </a:pPr>
            <a:r>
              <a:rPr lang="en-US" sz="1600" dirty="0"/>
              <a:t>		(</a:t>
            </a:r>
          </a:p>
          <a:p>
            <a:pPr marL="457200" lvl="1" indent="0">
              <a:spcBef>
                <a:spcPts val="0"/>
              </a:spcBef>
              <a:spcAft>
                <a:spcPts val="300"/>
              </a:spcAft>
              <a:buNone/>
            </a:pPr>
            <a:r>
              <a:rPr lang="en-US" sz="1600" dirty="0"/>
              <a:t>			(course ⨝ </a:t>
            </a:r>
            <a:r>
              <a:rPr lang="en-US" sz="1600" dirty="0" err="1"/>
              <a:t>prereq</a:t>
            </a:r>
            <a:r>
              <a:rPr lang="en-US" sz="1600" dirty="0"/>
              <a:t>) ⨝ </a:t>
            </a:r>
            <a:r>
              <a:rPr lang="en-US" sz="1600" dirty="0" err="1"/>
              <a:t>the_prereq.course_id</a:t>
            </a:r>
            <a:r>
              <a:rPr lang="en-US" sz="1600" dirty="0"/>
              <a:t>=</a:t>
            </a:r>
            <a:r>
              <a:rPr lang="en-US" sz="1600" dirty="0" err="1"/>
              <a:t>prereq_id</a:t>
            </a:r>
            <a:r>
              <a:rPr lang="en-US" sz="1600" dirty="0"/>
              <a:t> (</a:t>
            </a:r>
            <a:r>
              <a:rPr lang="el-GR" sz="1600" dirty="0"/>
              <a:t>ρ </a:t>
            </a:r>
            <a:r>
              <a:rPr lang="en-US" sz="1600" dirty="0" err="1"/>
              <a:t>the_prereq</a:t>
            </a:r>
            <a:r>
              <a:rPr lang="en-US" sz="1600" dirty="0"/>
              <a:t>(course))</a:t>
            </a:r>
          </a:p>
          <a:p>
            <a:pPr marL="457200" lvl="1" indent="0">
              <a:spcBef>
                <a:spcPts val="0"/>
              </a:spcBef>
              <a:spcAft>
                <a:spcPts val="300"/>
              </a:spcAft>
              <a:buNone/>
            </a:pPr>
            <a:r>
              <a:rPr lang="en-US" sz="1600" dirty="0"/>
              <a:t>		)</a:t>
            </a:r>
          </a:p>
        </p:txBody>
      </p:sp>
      <p:sp>
        <p:nvSpPr>
          <p:cNvPr id="3" name="Title 2">
            <a:extLst>
              <a:ext uri="{FF2B5EF4-FFF2-40B4-BE49-F238E27FC236}">
                <a16:creationId xmlns:a16="http://schemas.microsoft.com/office/drawing/2014/main" id="{A955E300-544F-FF65-3087-9390FC52C053}"/>
              </a:ext>
            </a:extLst>
          </p:cNvPr>
          <p:cNvSpPr>
            <a:spLocks noGrp="1"/>
          </p:cNvSpPr>
          <p:nvPr>
            <p:ph type="title"/>
          </p:nvPr>
        </p:nvSpPr>
        <p:spPr/>
        <p:txBody>
          <a:bodyPr/>
          <a:lstStyle/>
          <a:p>
            <a:r>
              <a:rPr lang="en-US" dirty="0"/>
              <a:t>Putting Some Pieces Together</a:t>
            </a:r>
          </a:p>
        </p:txBody>
      </p:sp>
    </p:spTree>
    <p:extLst>
      <p:ext uri="{BB962C8B-B14F-4D97-AF65-F5344CB8AC3E}">
        <p14:creationId xmlns:p14="http://schemas.microsoft.com/office/powerpoint/2010/main" val="3378709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4DE127-8D34-F136-F1C3-B941F089BF6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DEB70B-5CE8-E555-D448-AF46A42A751A}"/>
              </a:ext>
            </a:extLst>
          </p:cNvPr>
          <p:cNvSpPr>
            <a:spLocks noGrp="1"/>
          </p:cNvSpPr>
          <p:nvPr>
            <p:ph idx="1"/>
          </p:nvPr>
        </p:nvSpPr>
        <p:spPr>
          <a:xfrm>
            <a:off x="152400" y="2266950"/>
            <a:ext cx="8839200" cy="523220"/>
          </a:xfrm>
        </p:spPr>
        <p:txBody>
          <a:bodyPr/>
          <a:lstStyle/>
          <a:p>
            <a:r>
              <a:rPr lang="en-US" dirty="0"/>
              <a:t>SQL</a:t>
            </a:r>
          </a:p>
        </p:txBody>
      </p:sp>
    </p:spTree>
    <p:extLst>
      <p:ext uri="{BB962C8B-B14F-4D97-AF65-F5344CB8AC3E}">
        <p14:creationId xmlns:p14="http://schemas.microsoft.com/office/powerpoint/2010/main" val="19464818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43788E-BF25-CC45-D084-7DA5DB6AC8B7}"/>
            </a:ext>
          </a:extLst>
        </p:cNvPr>
        <p:cNvGrpSpPr/>
        <p:nvPr/>
      </p:nvGrpSpPr>
      <p:grpSpPr>
        <a:xfrm>
          <a:off x="0" y="0"/>
          <a:ext cx="0" cy="0"/>
          <a:chOff x="0" y="0"/>
          <a:chExt cx="0" cy="0"/>
        </a:xfrm>
      </p:grpSpPr>
      <p:sp>
        <p:nvSpPr>
          <p:cNvPr id="557058" name="Rectangle 2">
            <a:extLst>
              <a:ext uri="{FF2B5EF4-FFF2-40B4-BE49-F238E27FC236}">
                <a16:creationId xmlns:a16="http://schemas.microsoft.com/office/drawing/2014/main" id="{135002AD-9176-87FC-61EC-6692D5FB9173}"/>
              </a:ext>
            </a:extLst>
          </p:cNvPr>
          <p:cNvSpPr>
            <a:spLocks noGrp="1" noChangeArrowheads="1"/>
          </p:cNvSpPr>
          <p:nvPr>
            <p:ph type="title"/>
          </p:nvPr>
        </p:nvSpPr>
        <p:spPr/>
        <p:txBody>
          <a:bodyPr/>
          <a:lstStyle/>
          <a:p>
            <a:r>
              <a:rPr lang="en-US" altLang="en-US" dirty="0"/>
              <a:t>SQL Parts</a:t>
            </a:r>
          </a:p>
        </p:txBody>
      </p:sp>
      <p:sp>
        <p:nvSpPr>
          <p:cNvPr id="7170" name="Rectangle 3">
            <a:extLst>
              <a:ext uri="{FF2B5EF4-FFF2-40B4-BE49-F238E27FC236}">
                <a16:creationId xmlns:a16="http://schemas.microsoft.com/office/drawing/2014/main" id="{C82769A8-1288-E927-CA0B-1AB1CD2139A9}"/>
              </a:ext>
            </a:extLst>
          </p:cNvPr>
          <p:cNvSpPr>
            <a:spLocks noGrp="1" noChangeArrowheads="1"/>
          </p:cNvSpPr>
          <p:nvPr>
            <p:ph type="body" idx="1"/>
          </p:nvPr>
        </p:nvSpPr>
        <p:spPr>
          <a:xfrm>
            <a:off x="1719263" y="845950"/>
            <a:ext cx="5688032" cy="3690126"/>
          </a:xfrm>
        </p:spPr>
        <p:txBody>
          <a:bodyPr/>
          <a:lstStyle/>
          <a:p>
            <a:r>
              <a:rPr lang="en-US" altLang="en-US" dirty="0"/>
              <a:t>DML -- provides the ability to query information from the database and to insert tuples into, delete tuples from, and modify tuples in the database.</a:t>
            </a:r>
          </a:p>
          <a:p>
            <a:r>
              <a:rPr lang="en-US" altLang="en-US" dirty="0"/>
              <a:t>integrity – the  DDL includes commands for specifying integrity constraints.</a:t>
            </a:r>
          </a:p>
          <a:p>
            <a:r>
              <a:rPr lang="en-US" altLang="en-US" dirty="0"/>
              <a:t>View definition -- The DDL  includes commands for defining views.</a:t>
            </a:r>
          </a:p>
          <a:p>
            <a:r>
              <a:rPr lang="en-US" altLang="en-US" dirty="0"/>
              <a:t>Transaction control –includes commands for specifying the beginning and ending of transactions.</a:t>
            </a:r>
          </a:p>
          <a:p>
            <a:r>
              <a:rPr lang="en-US" altLang="en-US" dirty="0"/>
              <a:t>Embedded  SQL  and dynamic SQL -- define how SQL statements can be embedded within general-purpose programming languages.</a:t>
            </a:r>
          </a:p>
          <a:p>
            <a:r>
              <a:rPr lang="en-US" altLang="en-US" dirty="0"/>
              <a:t>Authorization – includes commands for specifying access rights to relations and views.</a:t>
            </a:r>
          </a:p>
          <a:p>
            <a:pPr>
              <a:buNone/>
            </a:pPr>
            <a:endParaRPr lang="en-US" altLang="en-US" dirty="0"/>
          </a:p>
          <a:p>
            <a:endParaRPr lang="en-US" altLang="en-US" dirty="0"/>
          </a:p>
        </p:txBody>
      </p:sp>
    </p:spTree>
    <p:extLst>
      <p:ext uri="{BB962C8B-B14F-4D97-AF65-F5344CB8AC3E}">
        <p14:creationId xmlns:p14="http://schemas.microsoft.com/office/powerpoint/2010/main" val="11284221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655B4-870D-A8BC-E194-63BB31125C06}"/>
            </a:ext>
          </a:extLst>
        </p:cNvPr>
        <p:cNvGrpSpPr/>
        <p:nvPr/>
      </p:nvGrpSpPr>
      <p:grpSpPr>
        <a:xfrm>
          <a:off x="0" y="0"/>
          <a:ext cx="0" cy="0"/>
          <a:chOff x="0" y="0"/>
          <a:chExt cx="0" cy="0"/>
        </a:xfrm>
      </p:grpSpPr>
      <p:sp>
        <p:nvSpPr>
          <p:cNvPr id="557058" name="Rectangle 2">
            <a:extLst>
              <a:ext uri="{FF2B5EF4-FFF2-40B4-BE49-F238E27FC236}">
                <a16:creationId xmlns:a16="http://schemas.microsoft.com/office/drawing/2014/main" id="{261AA8FF-CA56-89AE-0EFB-95D899180018}"/>
              </a:ext>
            </a:extLst>
          </p:cNvPr>
          <p:cNvSpPr>
            <a:spLocks noGrp="1" noChangeArrowheads="1"/>
          </p:cNvSpPr>
          <p:nvPr>
            <p:ph type="title"/>
          </p:nvPr>
        </p:nvSpPr>
        <p:spPr/>
        <p:txBody>
          <a:bodyPr/>
          <a:lstStyle/>
          <a:p>
            <a:r>
              <a:rPr lang="en-US" altLang="en-US" dirty="0"/>
              <a:t>Data Definition Language</a:t>
            </a:r>
          </a:p>
        </p:txBody>
      </p:sp>
      <p:sp>
        <p:nvSpPr>
          <p:cNvPr id="7170" name="Rectangle 3">
            <a:extLst>
              <a:ext uri="{FF2B5EF4-FFF2-40B4-BE49-F238E27FC236}">
                <a16:creationId xmlns:a16="http://schemas.microsoft.com/office/drawing/2014/main" id="{1FC2D283-1B83-F161-BE65-9FD1B20F89FC}"/>
              </a:ext>
            </a:extLst>
          </p:cNvPr>
          <p:cNvSpPr>
            <a:spLocks noGrp="1" noChangeArrowheads="1"/>
          </p:cNvSpPr>
          <p:nvPr>
            <p:ph type="body" idx="1"/>
          </p:nvPr>
        </p:nvSpPr>
        <p:spPr>
          <a:xfrm>
            <a:off x="1941990" y="1350836"/>
            <a:ext cx="5281771" cy="1922717"/>
          </a:xfrm>
        </p:spPr>
        <p:txBody>
          <a:bodyPr/>
          <a:lstStyle/>
          <a:p>
            <a:r>
              <a:rPr lang="en-US" altLang="en-US" dirty="0"/>
              <a:t>The schema for each relation.</a:t>
            </a:r>
          </a:p>
          <a:p>
            <a:r>
              <a:rPr lang="en-US" altLang="en-US" dirty="0"/>
              <a:t>The type of values associated with each attribute.</a:t>
            </a:r>
          </a:p>
          <a:p>
            <a:r>
              <a:rPr lang="en-US" altLang="en-US" dirty="0"/>
              <a:t>The Integrity constraints</a:t>
            </a:r>
          </a:p>
          <a:p>
            <a:r>
              <a:rPr lang="en-US" altLang="en-US" dirty="0"/>
              <a:t>The set of indices to be maintained for each relation.</a:t>
            </a:r>
          </a:p>
          <a:p>
            <a:r>
              <a:rPr lang="en-US" altLang="en-US" dirty="0"/>
              <a:t>Security and authorization information for each relation.</a:t>
            </a:r>
          </a:p>
          <a:p>
            <a:r>
              <a:rPr lang="en-US" altLang="en-US" dirty="0"/>
              <a:t>The physical storage structure of each relation on disk.</a:t>
            </a:r>
          </a:p>
        </p:txBody>
      </p:sp>
      <p:sp>
        <p:nvSpPr>
          <p:cNvPr id="7171" name="Text Box 4">
            <a:extLst>
              <a:ext uri="{FF2B5EF4-FFF2-40B4-BE49-F238E27FC236}">
                <a16:creationId xmlns:a16="http://schemas.microsoft.com/office/drawing/2014/main" id="{41C79099-1533-3EE6-3E77-289DF1F11737}"/>
              </a:ext>
            </a:extLst>
          </p:cNvPr>
          <p:cNvSpPr txBox="1">
            <a:spLocks noChangeArrowheads="1"/>
          </p:cNvSpPr>
          <p:nvPr/>
        </p:nvSpPr>
        <p:spPr bwMode="auto">
          <a:xfrm>
            <a:off x="1719262" y="836524"/>
            <a:ext cx="5709128"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The SQL data-definition language (DDL) allows the specification of information about relations, including:</a:t>
            </a:r>
          </a:p>
        </p:txBody>
      </p:sp>
    </p:spTree>
    <p:extLst>
      <p:ext uri="{BB962C8B-B14F-4D97-AF65-F5344CB8AC3E}">
        <p14:creationId xmlns:p14="http://schemas.microsoft.com/office/powerpoint/2010/main" val="1004451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r>
              <a:rPr lang="en-US" altLang="en-US" dirty="0"/>
              <a:t>Create Table Construct</a:t>
            </a:r>
          </a:p>
        </p:txBody>
      </p:sp>
      <p:sp>
        <p:nvSpPr>
          <p:cNvPr id="9218" name="Rectangle 3"/>
          <p:cNvSpPr>
            <a:spLocks noGrp="1" noChangeArrowheads="1"/>
          </p:cNvSpPr>
          <p:nvPr>
            <p:ph type="body" idx="1"/>
          </p:nvPr>
        </p:nvSpPr>
        <p:spPr>
          <a:xfrm>
            <a:off x="1719263" y="845344"/>
            <a:ext cx="5531930" cy="3790664"/>
          </a:xfrm>
        </p:spPr>
        <p:txBody>
          <a:bodyPr/>
          <a:lstStyle/>
          <a:p>
            <a:pPr>
              <a:tabLst>
                <a:tab pos="1116806" algn="l"/>
                <a:tab pos="1462088" algn="l"/>
                <a:tab pos="2277666" algn="l"/>
              </a:tabLst>
            </a:pPr>
            <a:r>
              <a:rPr kumimoji="0" lang="en-US" altLang="en-US" dirty="0"/>
              <a:t>An SQL relation is defined using the</a:t>
            </a:r>
            <a:r>
              <a:rPr lang="en-US" altLang="en-US" dirty="0"/>
              <a:t> </a:t>
            </a:r>
            <a:r>
              <a:rPr lang="en-US" altLang="en-US" b="1" dirty="0">
                <a:solidFill>
                  <a:srgbClr val="002060"/>
                </a:solidFill>
              </a:rPr>
              <a:t>create table </a:t>
            </a:r>
            <a:r>
              <a:rPr kumimoji="0" lang="en-US" altLang="en-US" dirty="0"/>
              <a:t>command</a:t>
            </a:r>
            <a:r>
              <a:rPr lang="en-US" altLang="en-US" dirty="0"/>
              <a:t>:</a:t>
            </a:r>
          </a:p>
          <a:p>
            <a:pPr>
              <a:buNone/>
              <a:tabLst>
                <a:tab pos="1116806" algn="l"/>
                <a:tab pos="1462088" algn="l"/>
                <a:tab pos="2277666" algn="l"/>
              </a:tabLst>
            </a:pPr>
            <a:r>
              <a:rPr lang="en-US" altLang="en-US" dirty="0"/>
              <a:t>		</a:t>
            </a:r>
            <a:r>
              <a:rPr lang="en-US" altLang="en-US" b="1" dirty="0"/>
              <a:t>create table </a:t>
            </a:r>
            <a:r>
              <a:rPr lang="en-US" altLang="en-US" i="1" dirty="0"/>
              <a:t>r </a:t>
            </a:r>
          </a:p>
          <a:p>
            <a:pPr>
              <a:buNone/>
              <a:tabLst>
                <a:tab pos="1116806" algn="l"/>
                <a:tab pos="1462088" algn="l"/>
                <a:tab pos="2277666" algn="l"/>
              </a:tabLst>
            </a:pPr>
            <a:r>
              <a:rPr lang="en-US" altLang="en-US" i="1" dirty="0"/>
              <a:t>                                   </a:t>
            </a:r>
            <a:r>
              <a:rPr lang="en-US" altLang="en-US" dirty="0"/>
              <a:t>(</a:t>
            </a:r>
            <a:r>
              <a:rPr lang="en-US" altLang="en-US" i="1" dirty="0"/>
              <a:t>A</a:t>
            </a:r>
            <a:r>
              <a:rPr lang="en-US" altLang="en-US" baseline="-25000" dirty="0"/>
              <a:t>1</a:t>
            </a:r>
            <a:r>
              <a:rPr lang="en-US" altLang="en-US" dirty="0"/>
              <a:t> </a:t>
            </a:r>
            <a:r>
              <a:rPr lang="en-US" altLang="en-US" i="1" dirty="0"/>
              <a:t>D</a:t>
            </a:r>
            <a:r>
              <a:rPr lang="en-US" altLang="en-US" baseline="-25000" dirty="0"/>
              <a:t>1</a:t>
            </a:r>
            <a:r>
              <a:rPr lang="en-US" altLang="en-US" dirty="0"/>
              <a:t>, </a:t>
            </a:r>
            <a:r>
              <a:rPr lang="en-US" altLang="en-US" i="1" dirty="0"/>
              <a:t>A</a:t>
            </a:r>
            <a:r>
              <a:rPr lang="en-US" altLang="en-US" baseline="-25000" dirty="0"/>
              <a:t>2</a:t>
            </a:r>
            <a:r>
              <a:rPr lang="en-US" altLang="en-US" dirty="0"/>
              <a:t> </a:t>
            </a:r>
            <a:r>
              <a:rPr lang="en-US" altLang="en-US" i="1" dirty="0"/>
              <a:t>D</a:t>
            </a:r>
            <a:r>
              <a:rPr lang="en-US" altLang="en-US" baseline="-25000" dirty="0"/>
              <a:t>2</a:t>
            </a:r>
            <a:r>
              <a:rPr lang="en-US" altLang="en-US" dirty="0"/>
              <a:t>, ..., </a:t>
            </a:r>
            <a:r>
              <a:rPr lang="en-US" altLang="en-US" i="1" dirty="0"/>
              <a:t>A</a:t>
            </a:r>
            <a:r>
              <a:rPr lang="en-US" altLang="en-US" i="1" baseline="-25000" dirty="0"/>
              <a:t>n</a:t>
            </a:r>
            <a:r>
              <a:rPr lang="en-US" altLang="en-US" i="1" dirty="0"/>
              <a:t> </a:t>
            </a:r>
            <a:r>
              <a:rPr lang="en-US" altLang="en-US" i="1" dirty="0" err="1"/>
              <a:t>D</a:t>
            </a:r>
            <a:r>
              <a:rPr lang="en-US" altLang="en-US" i="1" baseline="-25000" dirty="0" err="1"/>
              <a:t>n</a:t>
            </a:r>
            <a:r>
              <a:rPr lang="en-US" altLang="en-US" i="1" dirty="0"/>
              <a:t>,</a:t>
            </a:r>
            <a:br>
              <a:rPr lang="en-US" altLang="en-US" i="1" dirty="0"/>
            </a:br>
            <a:r>
              <a:rPr lang="en-US" altLang="en-US" i="1" dirty="0"/>
              <a:t>	             </a:t>
            </a:r>
            <a:r>
              <a:rPr lang="en-US" altLang="en-US" dirty="0"/>
              <a:t>(integrity-constraint</a:t>
            </a:r>
            <a:r>
              <a:rPr lang="en-US" altLang="en-US" baseline="-25000" dirty="0"/>
              <a:t>1</a:t>
            </a:r>
            <a:r>
              <a:rPr lang="en-US" altLang="en-US" dirty="0"/>
              <a:t>),</a:t>
            </a:r>
            <a:br>
              <a:rPr lang="en-US" altLang="en-US" dirty="0"/>
            </a:br>
            <a:r>
              <a:rPr lang="en-US" altLang="en-US" dirty="0"/>
              <a:t>	                 ...,</a:t>
            </a:r>
            <a:br>
              <a:rPr lang="en-US" altLang="en-US" dirty="0"/>
            </a:br>
            <a:r>
              <a:rPr lang="en-US" altLang="en-US" dirty="0"/>
              <a:t>                               (integrity-</a:t>
            </a:r>
            <a:r>
              <a:rPr lang="en-US" altLang="en-US" dirty="0" err="1"/>
              <a:t>constraint</a:t>
            </a:r>
            <a:r>
              <a:rPr lang="en-US" altLang="en-US" baseline="-25000" dirty="0" err="1"/>
              <a:t>k</a:t>
            </a:r>
            <a:r>
              <a:rPr lang="en-US" altLang="en-US" dirty="0"/>
              <a:t>))</a:t>
            </a:r>
          </a:p>
          <a:p>
            <a:pPr lvl="1">
              <a:tabLst>
                <a:tab pos="1116806" algn="l"/>
                <a:tab pos="1462088" algn="l"/>
                <a:tab pos="2277666" algn="l"/>
              </a:tabLst>
            </a:pPr>
            <a:r>
              <a:rPr lang="en-US" altLang="en-US" i="1" dirty="0"/>
              <a:t>r</a:t>
            </a:r>
            <a:r>
              <a:rPr lang="en-US" altLang="en-US" dirty="0"/>
              <a:t> is the name of the relation</a:t>
            </a:r>
          </a:p>
          <a:p>
            <a:pPr lvl="1">
              <a:tabLst>
                <a:tab pos="1116806" algn="l"/>
                <a:tab pos="1462088" algn="l"/>
                <a:tab pos="2277666" algn="l"/>
              </a:tabLst>
            </a:pPr>
            <a:r>
              <a:rPr lang="en-US" altLang="en-US" dirty="0"/>
              <a:t>each </a:t>
            </a:r>
            <a:r>
              <a:rPr lang="en-US" altLang="en-US" i="1" dirty="0"/>
              <a:t>A</a:t>
            </a:r>
            <a:r>
              <a:rPr lang="en-US" altLang="en-US" i="1" baseline="-25000" dirty="0"/>
              <a:t>i</a:t>
            </a:r>
            <a:r>
              <a:rPr lang="en-US" altLang="en-US" dirty="0"/>
              <a:t> is an attribute name in the schema of relation </a:t>
            </a:r>
            <a:r>
              <a:rPr lang="en-US" altLang="en-US" i="1" dirty="0"/>
              <a:t>r</a:t>
            </a:r>
          </a:p>
          <a:p>
            <a:pPr lvl="1">
              <a:tabLst>
                <a:tab pos="1116806" algn="l"/>
                <a:tab pos="1462088" algn="l"/>
                <a:tab pos="2277666" algn="l"/>
              </a:tabLst>
            </a:pPr>
            <a:r>
              <a:rPr lang="en-US" altLang="en-US" i="1" dirty="0"/>
              <a:t>D</a:t>
            </a:r>
            <a:r>
              <a:rPr lang="en-US" altLang="en-US" i="1" baseline="-25000" dirty="0"/>
              <a:t>i</a:t>
            </a:r>
            <a:r>
              <a:rPr lang="en-US" altLang="en-US" dirty="0"/>
              <a:t> is the data type of values in the domain of attribute </a:t>
            </a:r>
            <a:r>
              <a:rPr lang="en-US" altLang="en-US" i="1" dirty="0"/>
              <a:t>A</a:t>
            </a:r>
            <a:r>
              <a:rPr lang="en-US" altLang="en-US" i="1" baseline="-25000" dirty="0"/>
              <a:t>i</a:t>
            </a:r>
            <a:endParaRPr lang="en-US" altLang="en-US" dirty="0"/>
          </a:p>
          <a:p>
            <a:pPr>
              <a:tabLst>
                <a:tab pos="1116806" algn="l"/>
                <a:tab pos="1462088" algn="l"/>
                <a:tab pos="2277666" algn="l"/>
              </a:tabLst>
            </a:pPr>
            <a:r>
              <a:rPr kumimoji="0" lang="en-US" altLang="en-US" dirty="0"/>
              <a:t>Example</a:t>
            </a:r>
            <a:r>
              <a:rPr lang="en-US" altLang="en-US" dirty="0"/>
              <a:t>:</a:t>
            </a:r>
          </a:p>
          <a:p>
            <a:pPr>
              <a:buNone/>
              <a:tabLst>
                <a:tab pos="1116806" algn="l"/>
                <a:tab pos="1462088" algn="l"/>
                <a:tab pos="2277666" algn="l"/>
              </a:tabLst>
            </a:pPr>
            <a:r>
              <a:rPr lang="en-US" altLang="en-US" dirty="0"/>
              <a:t>		 </a:t>
            </a:r>
            <a:r>
              <a:rPr lang="en-US" altLang="en-US" b="1" dirty="0"/>
              <a:t>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err="1"/>
              <a:t>varchar</a:t>
            </a:r>
            <a:r>
              <a:rPr lang="en-US" altLang="en-US" dirty="0"/>
              <a:t>(20)</a:t>
            </a:r>
            <a:r>
              <a:rPr lang="en-US" altLang="en-US" b="1" dirty="0"/>
              <a:t>,</a:t>
            </a:r>
            <a:br>
              <a:rPr lang="en-US" altLang="en-US" b="1" i="1" dirty="0"/>
            </a:br>
            <a:r>
              <a:rPr lang="en-US" altLang="en-US" b="1" i="1"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None/>
              <a:tabLst>
                <a:tab pos="1116806" algn="l"/>
                <a:tab pos="1462088" algn="l"/>
                <a:tab pos="2277666" algn="l"/>
              </a:tabLst>
            </a:pPr>
            <a:endParaRPr lang="en-US"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a:xfrm>
            <a:off x="1696641" y="97384"/>
            <a:ext cx="6057900" cy="457200"/>
          </a:xfrm>
        </p:spPr>
        <p:txBody>
          <a:bodyPr/>
          <a:lstStyle/>
          <a:p>
            <a:r>
              <a:rPr lang="en-US" altLang="en-US" dirty="0"/>
              <a:t>Integrity Constraints in Create Table</a:t>
            </a:r>
          </a:p>
        </p:txBody>
      </p:sp>
      <p:sp>
        <p:nvSpPr>
          <p:cNvPr id="10242" name="Rectangle 3"/>
          <p:cNvSpPr>
            <a:spLocks noGrp="1" noChangeArrowheads="1"/>
          </p:cNvSpPr>
          <p:nvPr>
            <p:ph type="body" idx="1"/>
          </p:nvPr>
        </p:nvSpPr>
        <p:spPr>
          <a:xfrm>
            <a:off x="1696641" y="832282"/>
            <a:ext cx="5636847" cy="3585753"/>
          </a:xfrm>
        </p:spPr>
        <p:txBody>
          <a:bodyPr/>
          <a:lstStyle/>
          <a:p>
            <a:r>
              <a:rPr lang="en-US" altLang="en-US" dirty="0"/>
              <a:t>Types of integrity constraints</a:t>
            </a:r>
          </a:p>
          <a:p>
            <a:pPr lvl="1"/>
            <a:r>
              <a:rPr lang="en-US" altLang="en-US" b="1" dirty="0"/>
              <a:t>primary key</a:t>
            </a:r>
            <a:r>
              <a:rPr lang="en-US" altLang="en-US" dirty="0"/>
              <a:t> (</a:t>
            </a:r>
            <a:r>
              <a:rPr lang="en-US" altLang="en-US" i="1" dirty="0"/>
              <a:t>A</a:t>
            </a:r>
            <a:r>
              <a:rPr lang="en-US" altLang="en-US" baseline="-25000" dirty="0"/>
              <a:t>1</a:t>
            </a:r>
            <a:r>
              <a:rPr lang="en-US" altLang="en-US" dirty="0"/>
              <a:t>, ..., </a:t>
            </a:r>
            <a:r>
              <a:rPr lang="en-US" altLang="en-US" i="1" dirty="0"/>
              <a:t>A</a:t>
            </a:r>
            <a:r>
              <a:rPr lang="en-US" altLang="en-US" i="1" baseline="-25000" dirty="0"/>
              <a:t>n </a:t>
            </a:r>
            <a:r>
              <a:rPr lang="en-US" altLang="en-US" dirty="0"/>
              <a:t>)</a:t>
            </a:r>
          </a:p>
          <a:p>
            <a:pPr lvl="1"/>
            <a:r>
              <a:rPr lang="en-US" altLang="en-US" b="1" dirty="0"/>
              <a:t>foreign key </a:t>
            </a:r>
            <a:r>
              <a:rPr lang="en-US" altLang="en-US" dirty="0"/>
              <a:t>(</a:t>
            </a:r>
            <a:r>
              <a:rPr lang="en-US" altLang="en-US" i="1" dirty="0"/>
              <a:t>A</a:t>
            </a:r>
            <a:r>
              <a:rPr lang="en-US" altLang="en-US" baseline="-25000" dirty="0"/>
              <a:t>m</a:t>
            </a:r>
            <a:r>
              <a:rPr lang="en-US" altLang="en-US" dirty="0"/>
              <a:t>, ..., </a:t>
            </a:r>
            <a:r>
              <a:rPr lang="en-US" altLang="en-US" i="1" dirty="0"/>
              <a:t>A</a:t>
            </a:r>
            <a:r>
              <a:rPr lang="en-US" altLang="en-US" i="1" baseline="-25000" dirty="0"/>
              <a:t>n </a:t>
            </a:r>
            <a:r>
              <a:rPr lang="en-US" altLang="en-US" dirty="0"/>
              <a:t>) </a:t>
            </a:r>
            <a:r>
              <a:rPr lang="en-US" altLang="en-US" b="1" dirty="0"/>
              <a:t>references </a:t>
            </a:r>
            <a:r>
              <a:rPr lang="en-US" altLang="en-US" i="1" dirty="0"/>
              <a:t>r</a:t>
            </a:r>
            <a:endParaRPr lang="en-US" altLang="en-US" b="1" dirty="0"/>
          </a:p>
          <a:p>
            <a:pPr lvl="1"/>
            <a:r>
              <a:rPr lang="en-US" altLang="en-US" b="1" dirty="0"/>
              <a:t>not null</a:t>
            </a:r>
          </a:p>
          <a:p>
            <a:r>
              <a:rPr lang="en-US" altLang="en-US" dirty="0"/>
              <a:t>SQL prevents any update to the database that violates an integrity constraint.</a:t>
            </a:r>
          </a:p>
          <a:p>
            <a:r>
              <a:rPr lang="en-US" altLang="en-US" dirty="0"/>
              <a:t>Example:</a:t>
            </a:r>
          </a:p>
          <a:p>
            <a:pPr>
              <a:buNone/>
            </a:pPr>
            <a:r>
              <a:rPr lang="en-US" altLang="en-US" b="1" dirty="0"/>
              <a:t>         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a:t>varchar</a:t>
            </a:r>
            <a:r>
              <a:rPr lang="en-US" altLang="en-US" dirty="0"/>
              <a:t>(20) </a:t>
            </a:r>
            <a:r>
              <a:rPr lang="en-US" altLang="en-US" b="1" dirty="0"/>
              <a:t>not null,</a:t>
            </a:r>
            <a:br>
              <a:rPr lang="en-US" altLang="en-US" b="1" i="1" dirty="0"/>
            </a:br>
            <a:r>
              <a:rPr lang="en-US" altLang="en-US" b="1" i="1" dirty="0"/>
              <a:t>               </a:t>
            </a:r>
            <a:r>
              <a:rPr lang="en-US" altLang="en-US" i="1" dirty="0"/>
              <a:t>dept_name  </a:t>
            </a:r>
            <a:r>
              <a:rPr lang="en-US" altLang="en-US" b="1" dirty="0"/>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br>
              <a:rPr lang="en-US" altLang="en-US" dirty="0"/>
            </a:br>
            <a:r>
              <a:rPr lang="en-US" altLang="en-US" dirty="0"/>
              <a:t>               </a:t>
            </a:r>
            <a:r>
              <a:rPr lang="en-US" altLang="en-US" b="1" dirty="0"/>
              <a:t>primary key </a:t>
            </a:r>
            <a:r>
              <a:rPr lang="en-US" altLang="en-US" dirty="0"/>
              <a:t>(</a:t>
            </a:r>
            <a:r>
              <a:rPr lang="en-US" altLang="en-US" i="1" dirty="0"/>
              <a:t>ID</a:t>
            </a:r>
            <a:r>
              <a:rPr lang="en-US" altLang="en-US" dirty="0"/>
              <a:t>),</a:t>
            </a:r>
            <a:br>
              <a:rPr lang="en-US" altLang="en-US" dirty="0"/>
            </a:br>
            <a:r>
              <a:rPr lang="en-US" altLang="en-US" dirty="0"/>
              <a:t>               </a:t>
            </a:r>
            <a:r>
              <a:rPr lang="en-US" altLang="en-US" b="1" dirty="0"/>
              <a:t>foreign key </a:t>
            </a:r>
            <a:r>
              <a:rPr lang="en-US" altLang="en-US" i="1" dirty="0"/>
              <a:t>(dept_name</a:t>
            </a:r>
            <a:r>
              <a:rPr lang="en-US" altLang="en-US" dirty="0"/>
              <a:t>) </a:t>
            </a:r>
            <a:r>
              <a:rPr lang="en-US" altLang="en-US" b="1" dirty="0"/>
              <a:t>references </a:t>
            </a:r>
            <a:r>
              <a:rPr lang="en-US" altLang="en-US" i="1" dirty="0"/>
              <a:t>department);</a:t>
            </a:r>
          </a:p>
          <a:p>
            <a:pPr>
              <a:buNone/>
            </a:pPr>
            <a:endParaRPr lang="en-US" altLang="en-US" b="1"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p:txBody>
          <a:bodyPr/>
          <a:lstStyle/>
          <a:p>
            <a:pPr>
              <a:defRPr/>
            </a:pPr>
            <a:r>
              <a:rPr lang="en-US" dirty="0">
                <a:ea typeface="+mj-ea"/>
              </a:rPr>
              <a:t>Integrity Constraints</a:t>
            </a:r>
          </a:p>
        </p:txBody>
      </p:sp>
      <p:sp>
        <p:nvSpPr>
          <p:cNvPr id="56323" name="Rectangle 3"/>
          <p:cNvSpPr>
            <a:spLocks noGrp="1" noChangeArrowheads="1"/>
          </p:cNvSpPr>
          <p:nvPr>
            <p:ph type="body" idx="1"/>
          </p:nvPr>
        </p:nvSpPr>
        <p:spPr>
          <a:xfrm>
            <a:off x="1719262" y="851298"/>
            <a:ext cx="5629229" cy="3226927"/>
          </a:xfrm>
        </p:spPr>
        <p:txBody>
          <a:bodyPr/>
          <a:lstStyle/>
          <a:p>
            <a:r>
              <a:rPr lang="en-US" altLang="en-US" dirty="0"/>
              <a:t>Integrity constraints guard against accidental damage to the database, by ensuring that authorized changes to the database do not result in a loss of data consistency. </a:t>
            </a:r>
          </a:p>
          <a:p>
            <a:pPr lvl="1"/>
            <a:r>
              <a:rPr lang="en-US" altLang="en-US" dirty="0"/>
              <a:t>A checking account must have a balance greater than $10,000.00</a:t>
            </a:r>
          </a:p>
          <a:p>
            <a:pPr lvl="1"/>
            <a:r>
              <a:rPr lang="en-US" altLang="en-US" dirty="0"/>
              <a:t>A salary of a bank employee must be at least $4.00 an hour</a:t>
            </a:r>
          </a:p>
          <a:p>
            <a:pPr lvl="1"/>
            <a:r>
              <a:rPr lang="en-US" altLang="en-US" dirty="0"/>
              <a:t>A customer must have a (non-null) phone number</a:t>
            </a:r>
          </a:p>
          <a:p>
            <a:pPr lvl="1"/>
            <a:endParaRPr lang="en-US" altLang="en-US" dirty="0"/>
          </a:p>
          <a:p>
            <a:endParaRPr lang="en-US" altLang="en-US" dirty="0"/>
          </a:p>
        </p:txBody>
      </p:sp>
      <p:sp>
        <p:nvSpPr>
          <p:cNvPr id="2" name="TextBox 1">
            <a:extLst>
              <a:ext uri="{FF2B5EF4-FFF2-40B4-BE49-F238E27FC236}">
                <a16:creationId xmlns:a16="http://schemas.microsoft.com/office/drawing/2014/main" id="{064AB501-884F-F1E3-E977-34B92A299C6E}"/>
              </a:ext>
            </a:extLst>
          </p:cNvPr>
          <p:cNvSpPr txBox="1"/>
          <p:nvPr/>
        </p:nvSpPr>
        <p:spPr>
          <a:xfrm>
            <a:off x="318431" y="2629891"/>
            <a:ext cx="8507137" cy="1754326"/>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FF0000"/>
                </a:solidFill>
              </a:rPr>
              <a:t>Integrity constraints as an integral part of DDL and implemented “in the database”</a:t>
            </a:r>
            <a:br>
              <a:rPr lang="en-US" dirty="0">
                <a:solidFill>
                  <a:srgbClr val="FF0000"/>
                </a:solidFill>
              </a:rPr>
            </a:br>
            <a:r>
              <a:rPr lang="en-US" dirty="0">
                <a:solidFill>
                  <a:srgbClr val="FF0000"/>
                </a:solidFill>
              </a:rPr>
              <a:t>is one of the great strengths of SQL.</a:t>
            </a:r>
          </a:p>
          <a:p>
            <a:pPr marL="285750" indent="-285750">
              <a:buFont typeface="Arial" panose="020B0604020202020204" pitchFamily="34" charset="0"/>
              <a:buChar char="•"/>
            </a:pPr>
            <a:r>
              <a:rPr lang="en-US" dirty="0">
                <a:solidFill>
                  <a:srgbClr val="FF0000"/>
                </a:solidFill>
              </a:rPr>
              <a:t>Dozens of applications and thousands of users may access and update data. Relying</a:t>
            </a:r>
            <a:br>
              <a:rPr lang="en-US" dirty="0">
                <a:solidFill>
                  <a:srgbClr val="FF0000"/>
                </a:solidFill>
              </a:rPr>
            </a:br>
            <a:r>
              <a:rPr lang="en-US" dirty="0">
                <a:solidFill>
                  <a:srgbClr val="FF0000"/>
                </a:solidFill>
              </a:rPr>
              <a:t>on correctly documenting and implementing in many places is error prone.</a:t>
            </a:r>
          </a:p>
          <a:p>
            <a:pPr marL="285750" indent="-285750">
              <a:buFont typeface="Arial" panose="020B0604020202020204" pitchFamily="34" charset="0"/>
              <a:buChar char="•"/>
            </a:pPr>
            <a:r>
              <a:rPr lang="en-US" dirty="0">
                <a:solidFill>
                  <a:srgbClr val="FF0000"/>
                </a:solidFill>
              </a:rPr>
              <a:t>Business changes that result in changed constraints creates a complex documentation</a:t>
            </a:r>
            <a:br>
              <a:rPr lang="en-US" dirty="0">
                <a:solidFill>
                  <a:srgbClr val="FF0000"/>
                </a:solidFill>
              </a:rPr>
            </a:br>
            <a:r>
              <a:rPr lang="en-US" dirty="0">
                <a:solidFill>
                  <a:srgbClr val="FF0000"/>
                </a:solidFill>
              </a:rPr>
              <a:t>and application modification problem.</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a:xfrm>
            <a:off x="1696641" y="82154"/>
            <a:ext cx="6057900" cy="457200"/>
          </a:xfrm>
        </p:spPr>
        <p:txBody>
          <a:bodyPr/>
          <a:lstStyle/>
          <a:p>
            <a:r>
              <a:rPr lang="en-US" altLang="en-US" dirty="0">
                <a:effectLst>
                  <a:outerShdw blurRad="38100" dist="38100" dir="2700000" algn="tl">
                    <a:srgbClr val="C0C0C0"/>
                  </a:outerShdw>
                </a:effectLst>
              </a:rPr>
              <a:t> Constraints on a Single Relation </a:t>
            </a:r>
          </a:p>
        </p:txBody>
      </p:sp>
      <p:sp>
        <p:nvSpPr>
          <p:cNvPr id="58371" name="Rectangle 3"/>
          <p:cNvSpPr>
            <a:spLocks noGrp="1" noChangeArrowheads="1"/>
          </p:cNvSpPr>
          <p:nvPr>
            <p:ph type="body" idx="1"/>
          </p:nvPr>
        </p:nvSpPr>
        <p:spPr>
          <a:xfrm>
            <a:off x="1746648" y="883444"/>
            <a:ext cx="5352574" cy="1980010"/>
          </a:xfrm>
        </p:spPr>
        <p:txBody>
          <a:bodyPr/>
          <a:lstStyle/>
          <a:p>
            <a:r>
              <a:rPr lang="en-US" altLang="en-US" b="1" dirty="0"/>
              <a:t>not null</a:t>
            </a:r>
          </a:p>
          <a:p>
            <a:r>
              <a:rPr lang="en-US" altLang="en-US" b="1" dirty="0"/>
              <a:t>primary key</a:t>
            </a:r>
          </a:p>
          <a:p>
            <a:r>
              <a:rPr lang="en-US" altLang="en-US" b="1" dirty="0"/>
              <a:t>unique</a:t>
            </a:r>
            <a:endParaRPr lang="en-US" altLang="en-US" dirty="0"/>
          </a:p>
          <a:p>
            <a:r>
              <a:rPr lang="en-US" altLang="en-US" b="1" dirty="0"/>
              <a:t>check </a:t>
            </a:r>
            <a:r>
              <a:rPr lang="en-US" altLang="en-US" dirty="0"/>
              <a:t>(P), where P is a predicate</a:t>
            </a:r>
          </a:p>
        </p:txBody>
      </p:sp>
      <p:sp>
        <p:nvSpPr>
          <p:cNvPr id="58372" name="Rectangle 4"/>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spcBef>
                <a:spcPct val="35000"/>
              </a:spcBef>
              <a:buClr>
                <a:schemeClr val="tx2"/>
              </a:buClr>
              <a:buFont typeface="Monotype Sorts" charset="2"/>
              <a:buNone/>
            </a:pPr>
            <a:endParaRPr kumimoji="1" lang="en-US" altLang="en-US" sz="1500" b="1"/>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a:xfrm>
            <a:off x="1732737" y="115432"/>
            <a:ext cx="6057900" cy="457200"/>
          </a:xfrm>
        </p:spPr>
        <p:txBody>
          <a:bodyPr/>
          <a:lstStyle/>
          <a:p>
            <a:pPr>
              <a:defRPr/>
            </a:pPr>
            <a:r>
              <a:rPr lang="en-US" dirty="0">
                <a:ea typeface="+mj-ea"/>
              </a:rPr>
              <a:t>Not Null Constraints </a:t>
            </a:r>
          </a:p>
        </p:txBody>
      </p:sp>
      <p:sp>
        <p:nvSpPr>
          <p:cNvPr id="60419" name="Rectangle 3"/>
          <p:cNvSpPr>
            <a:spLocks noGrp="1" noChangeArrowheads="1"/>
          </p:cNvSpPr>
          <p:nvPr>
            <p:ph type="body" idx="1"/>
          </p:nvPr>
        </p:nvSpPr>
        <p:spPr>
          <a:xfrm>
            <a:off x="1746648" y="851298"/>
            <a:ext cx="5358241" cy="1992487"/>
          </a:xfrm>
        </p:spPr>
        <p:txBody>
          <a:bodyPr/>
          <a:lstStyle/>
          <a:p>
            <a:r>
              <a:rPr kumimoji="0" lang="en-US" altLang="en-US" b="1" dirty="0"/>
              <a:t>not null</a:t>
            </a:r>
          </a:p>
          <a:p>
            <a:pPr lvl="1"/>
            <a:r>
              <a:rPr kumimoji="0" lang="en-US" altLang="en-US" dirty="0"/>
              <a:t>Declare </a:t>
            </a:r>
            <a:r>
              <a:rPr kumimoji="0" lang="en-US" altLang="en-US" i="1" dirty="0"/>
              <a:t>name</a:t>
            </a:r>
            <a:r>
              <a:rPr kumimoji="0" lang="en-US" altLang="en-US" dirty="0"/>
              <a:t> and </a:t>
            </a:r>
            <a:r>
              <a:rPr kumimoji="0" lang="en-US" altLang="en-US" i="1" dirty="0"/>
              <a:t>budget</a:t>
            </a:r>
            <a:r>
              <a:rPr kumimoji="0" lang="en-US" altLang="en-US" dirty="0"/>
              <a:t> to be </a:t>
            </a:r>
            <a:r>
              <a:rPr lang="en-US" altLang="en-US" b="1" dirty="0"/>
              <a:t>not null</a:t>
            </a:r>
          </a:p>
          <a:p>
            <a:pPr>
              <a:buFont typeface="Monotype Sorts" charset="2"/>
              <a:buNone/>
            </a:pPr>
            <a:r>
              <a:rPr kumimoji="0" lang="en-US" altLang="en-US" i="1" dirty="0"/>
              <a:t>	          name </a:t>
            </a:r>
            <a:r>
              <a:rPr kumimoji="0" lang="en-US" altLang="en-US" b="1" dirty="0" err="1"/>
              <a:t>varchar</a:t>
            </a:r>
            <a:r>
              <a:rPr kumimoji="0" lang="en-US" altLang="en-US" dirty="0"/>
              <a:t>(20) </a:t>
            </a:r>
            <a:r>
              <a:rPr kumimoji="0" lang="en-US" altLang="en-US" b="1" dirty="0"/>
              <a:t>not null</a:t>
            </a:r>
            <a:br>
              <a:rPr kumimoji="0" lang="en-US" altLang="en-US" b="1" dirty="0"/>
            </a:br>
            <a:r>
              <a:rPr kumimoji="0" lang="en-US" altLang="en-US" b="1" dirty="0"/>
              <a:t>          </a:t>
            </a:r>
            <a:r>
              <a:rPr kumimoji="0" lang="en-US" altLang="en-US" i="1" dirty="0"/>
              <a:t>budget </a:t>
            </a:r>
            <a:r>
              <a:rPr kumimoji="0" lang="en-US" altLang="en-US" b="1" dirty="0"/>
              <a:t>numeric</a:t>
            </a:r>
            <a:r>
              <a:rPr kumimoji="0" lang="en-US" altLang="en-US" dirty="0"/>
              <a:t>(12,2) </a:t>
            </a:r>
            <a:r>
              <a:rPr kumimoji="0" lang="en-US" altLang="en-US" b="1" dirty="0"/>
              <a:t>not null</a:t>
            </a:r>
          </a:p>
          <a:p>
            <a:endParaRPr kumimoji="0" lang="en-US" altLang="en-US" dirty="0"/>
          </a:p>
          <a:p>
            <a:endParaRPr lang="en-US" altLang="en-US" b="1" dirty="0"/>
          </a:p>
          <a:p>
            <a:pPr>
              <a:buFont typeface="Monotype Sorts" charset="2"/>
              <a:buNone/>
            </a:pPr>
            <a:endParaRPr lang="en-US" altLang="en-US" dirty="0"/>
          </a:p>
        </p:txBody>
      </p:sp>
      <p:sp>
        <p:nvSpPr>
          <p:cNvPr id="60420" name="Rectangle 4"/>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spcBef>
                <a:spcPct val="35000"/>
              </a:spcBef>
              <a:buClr>
                <a:schemeClr val="tx2"/>
              </a:buClr>
              <a:buFont typeface="Monotype Sorts" charset="2"/>
              <a:buNone/>
            </a:pPr>
            <a:endParaRPr kumimoji="1" lang="en-US" altLang="en-US" sz="1500" b="1"/>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a:xfrm>
            <a:off x="1696641" y="97384"/>
            <a:ext cx="6057900" cy="457200"/>
          </a:xfrm>
        </p:spPr>
        <p:txBody>
          <a:bodyPr/>
          <a:lstStyle/>
          <a:p>
            <a:pPr>
              <a:defRPr/>
            </a:pPr>
            <a:r>
              <a:rPr lang="en-US" dirty="0">
                <a:ea typeface="+mj-ea"/>
              </a:rPr>
              <a:t>Unique Constraints </a:t>
            </a:r>
          </a:p>
        </p:txBody>
      </p:sp>
      <p:sp>
        <p:nvSpPr>
          <p:cNvPr id="60419" name="Rectangle 3"/>
          <p:cNvSpPr>
            <a:spLocks noGrp="1" noChangeArrowheads="1"/>
          </p:cNvSpPr>
          <p:nvPr>
            <p:ph type="body" idx="1"/>
          </p:nvPr>
        </p:nvSpPr>
        <p:spPr>
          <a:xfrm>
            <a:off x="1746648" y="823866"/>
            <a:ext cx="5283518" cy="1937623"/>
          </a:xfrm>
        </p:spPr>
        <p:txBody>
          <a:bodyPr/>
          <a:lstStyle/>
          <a:p>
            <a:r>
              <a:rPr lang="en-US" altLang="en-US" b="1" dirty="0"/>
              <a:t>unique</a:t>
            </a:r>
            <a:r>
              <a:rPr kumimoji="0" lang="en-US" altLang="en-US" dirty="0"/>
              <a:t> ( </a:t>
            </a:r>
            <a:r>
              <a:rPr kumimoji="0" lang="en-US" altLang="en-US" i="1" dirty="0"/>
              <a:t>A</a:t>
            </a:r>
            <a:r>
              <a:rPr kumimoji="0" lang="en-US" altLang="en-US" baseline="-25000" dirty="0"/>
              <a:t>1</a:t>
            </a:r>
            <a:r>
              <a:rPr kumimoji="0" lang="en-US" altLang="en-US" dirty="0"/>
              <a:t>, </a:t>
            </a:r>
            <a:r>
              <a:rPr kumimoji="0" lang="en-US" altLang="en-US" i="1" dirty="0"/>
              <a:t>A</a:t>
            </a:r>
            <a:r>
              <a:rPr kumimoji="0" lang="en-US" altLang="en-US" baseline="-25000" dirty="0"/>
              <a:t>2</a:t>
            </a:r>
            <a:r>
              <a:rPr kumimoji="0" lang="en-US" altLang="en-US" dirty="0"/>
              <a:t>, …, </a:t>
            </a:r>
            <a:r>
              <a:rPr kumimoji="0" lang="en-US" altLang="en-US" i="1" dirty="0"/>
              <a:t>A</a:t>
            </a:r>
            <a:r>
              <a:rPr kumimoji="0" lang="en-US" altLang="en-US" baseline="-25000" dirty="0"/>
              <a:t>m</a:t>
            </a:r>
            <a:r>
              <a:rPr kumimoji="0" lang="en-US" altLang="en-US" dirty="0"/>
              <a:t>)</a:t>
            </a:r>
          </a:p>
          <a:p>
            <a:pPr lvl="1"/>
            <a:r>
              <a:rPr kumimoji="0" lang="en-US" altLang="en-US" dirty="0"/>
              <a:t>The unique specification states that the attributes </a:t>
            </a:r>
            <a:r>
              <a:rPr kumimoji="0" lang="en-US" altLang="en-US" i="1" dirty="0"/>
              <a:t>A</a:t>
            </a:r>
            <a:r>
              <a:rPr kumimoji="0" lang="en-US" altLang="en-US" baseline="-25000" dirty="0"/>
              <a:t>1</a:t>
            </a:r>
            <a:r>
              <a:rPr kumimoji="0" lang="en-US" altLang="en-US" dirty="0"/>
              <a:t>, </a:t>
            </a:r>
            <a:r>
              <a:rPr kumimoji="0" lang="en-US" altLang="en-US" i="1" dirty="0"/>
              <a:t>A</a:t>
            </a:r>
            <a:r>
              <a:rPr kumimoji="0" lang="en-US" altLang="en-US" baseline="-25000" dirty="0"/>
              <a:t>2</a:t>
            </a:r>
            <a:r>
              <a:rPr kumimoji="0" lang="en-US" altLang="en-US" dirty="0"/>
              <a:t>, …, </a:t>
            </a:r>
            <a:r>
              <a:rPr kumimoji="0" lang="en-US" altLang="en-US" i="1" dirty="0"/>
              <a:t>A</a:t>
            </a:r>
            <a:r>
              <a:rPr kumimoji="0" lang="en-US" altLang="en-US" baseline="-25000" dirty="0"/>
              <a:t>m </a:t>
            </a:r>
            <a:r>
              <a:rPr kumimoji="0" lang="en-US" altLang="en-US" dirty="0"/>
              <a:t> form a candidate key.</a:t>
            </a:r>
          </a:p>
          <a:p>
            <a:pPr lvl="1"/>
            <a:r>
              <a:rPr kumimoji="0" lang="en-US" altLang="en-US" dirty="0"/>
              <a:t>Candidate keys are permitted to be null (in contrast to primary keys).</a:t>
            </a:r>
          </a:p>
          <a:p>
            <a:endParaRPr kumimoji="0" lang="en-US" altLang="en-US" dirty="0"/>
          </a:p>
          <a:p>
            <a:endParaRPr lang="en-US" altLang="en-US" b="1" dirty="0"/>
          </a:p>
          <a:p>
            <a:pPr>
              <a:buFont typeface="Monotype Sorts" charset="2"/>
              <a:buNone/>
            </a:pPr>
            <a:endParaRPr lang="en-US" altLang="en-US" dirty="0"/>
          </a:p>
        </p:txBody>
      </p:sp>
      <p:sp>
        <p:nvSpPr>
          <p:cNvPr id="60420" name="Rectangle 4"/>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spcBef>
                <a:spcPct val="35000"/>
              </a:spcBef>
              <a:buClr>
                <a:schemeClr val="tx2"/>
              </a:buClr>
              <a:buFont typeface="Monotype Sorts" charset="2"/>
              <a:buNone/>
            </a:pPr>
            <a:endParaRPr kumimoji="1" lang="en-US" altLang="en-US" sz="1500" b="1"/>
          </a:p>
        </p:txBody>
      </p:sp>
      <p:sp>
        <p:nvSpPr>
          <p:cNvPr id="2" name="TextBox 1">
            <a:extLst>
              <a:ext uri="{FF2B5EF4-FFF2-40B4-BE49-F238E27FC236}">
                <a16:creationId xmlns:a16="http://schemas.microsoft.com/office/drawing/2014/main" id="{A31E5F13-66DD-5804-0C03-B78E90F20584}"/>
              </a:ext>
            </a:extLst>
          </p:cNvPr>
          <p:cNvSpPr txBox="1"/>
          <p:nvPr/>
        </p:nvSpPr>
        <p:spPr>
          <a:xfrm>
            <a:off x="990600" y="3105150"/>
            <a:ext cx="2784930" cy="369332"/>
          </a:xfrm>
          <a:prstGeom prst="rect">
            <a:avLst/>
          </a:prstGeom>
          <a:noFill/>
        </p:spPr>
        <p:txBody>
          <a:bodyPr wrap="none" rtlCol="0">
            <a:spAutoFit/>
          </a:bodyPr>
          <a:lstStyle/>
          <a:p>
            <a:r>
              <a:rPr lang="en-US" dirty="0">
                <a:solidFill>
                  <a:srgbClr val="FF0000"/>
                </a:solidFill>
              </a:rPr>
              <a:t>Show example in notebook.</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65CE6-B04D-6039-F250-13B75D7F445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F06811-969E-2971-8073-7D387FF20263}"/>
              </a:ext>
            </a:extLst>
          </p:cNvPr>
          <p:cNvSpPr>
            <a:spLocks noGrp="1"/>
          </p:cNvSpPr>
          <p:nvPr>
            <p:ph idx="1"/>
          </p:nvPr>
        </p:nvSpPr>
        <p:spPr>
          <a:xfrm>
            <a:off x="152400" y="2266950"/>
            <a:ext cx="8839200" cy="523220"/>
          </a:xfrm>
        </p:spPr>
        <p:txBody>
          <a:bodyPr/>
          <a:lstStyle/>
          <a:p>
            <a:r>
              <a:rPr lang="en-US" dirty="0"/>
              <a:t>ER Model/ER Modeling</a:t>
            </a:r>
          </a:p>
        </p:txBody>
      </p:sp>
    </p:spTree>
    <p:extLst>
      <p:ext uri="{BB962C8B-B14F-4D97-AF65-F5344CB8AC3E}">
        <p14:creationId xmlns:p14="http://schemas.microsoft.com/office/powerpoint/2010/main" val="22577783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p:nvPr>
        </p:nvSpPr>
        <p:spPr>
          <a:xfrm>
            <a:off x="1696641" y="106408"/>
            <a:ext cx="6057900" cy="457200"/>
          </a:xfrm>
        </p:spPr>
        <p:txBody>
          <a:bodyPr/>
          <a:lstStyle/>
          <a:p>
            <a:pPr>
              <a:defRPr/>
            </a:pPr>
            <a:r>
              <a:rPr lang="en-US" dirty="0">
                <a:ea typeface="+mj-ea"/>
              </a:rPr>
              <a:t>The check clause</a:t>
            </a:r>
          </a:p>
        </p:txBody>
      </p:sp>
      <p:sp>
        <p:nvSpPr>
          <p:cNvPr id="62467" name="Rectangle 3"/>
          <p:cNvSpPr>
            <a:spLocks noGrp="1" noChangeArrowheads="1"/>
          </p:cNvSpPr>
          <p:nvPr>
            <p:ph type="body" idx="1"/>
          </p:nvPr>
        </p:nvSpPr>
        <p:spPr>
          <a:xfrm>
            <a:off x="1696641" y="814768"/>
            <a:ext cx="5700712" cy="3519488"/>
          </a:xfrm>
        </p:spPr>
        <p:txBody>
          <a:bodyPr/>
          <a:lstStyle/>
          <a:p>
            <a:r>
              <a:rPr lang="en-US" altLang="en-US" dirty="0"/>
              <a:t>The  </a:t>
            </a:r>
            <a:r>
              <a:rPr lang="en-US" altLang="en-US" b="1" dirty="0"/>
              <a:t>check </a:t>
            </a:r>
            <a:r>
              <a:rPr lang="en-US" altLang="en-US" dirty="0"/>
              <a:t>(P) clause specifies a predicate P that must be satisfied by every tuple in a relation.</a:t>
            </a:r>
          </a:p>
          <a:p>
            <a:r>
              <a:rPr lang="en-US" altLang="en-US" dirty="0"/>
              <a:t>Example:  ensure that semester is one of fall, winter, spring or summer</a:t>
            </a:r>
          </a:p>
          <a:p>
            <a:pPr>
              <a:spcBef>
                <a:spcPts val="0"/>
              </a:spcBef>
              <a:buNone/>
            </a:pPr>
            <a:r>
              <a:rPr lang="en-US" altLang="en-US" b="1" dirty="0"/>
              <a:t>     </a:t>
            </a:r>
          </a:p>
          <a:p>
            <a:pPr>
              <a:spcBef>
                <a:spcPts val="0"/>
              </a:spcBef>
              <a:buNone/>
            </a:pPr>
            <a:r>
              <a:rPr lang="en-US" altLang="en-US" b="1" dirty="0"/>
              <a:t>              create table </a:t>
            </a:r>
            <a:r>
              <a:rPr lang="en-US" altLang="en-US" i="1" dirty="0"/>
              <a:t>section </a:t>
            </a:r>
          </a:p>
          <a:p>
            <a:pPr>
              <a:spcBef>
                <a:spcPts val="0"/>
              </a:spcBef>
              <a:buNone/>
            </a:pPr>
            <a:r>
              <a:rPr lang="en-US" altLang="en-US" i="1" dirty="0"/>
              <a:t>                   </a:t>
            </a:r>
            <a:r>
              <a:rPr lang="en-US" altLang="en-US" dirty="0"/>
              <a:t>(</a:t>
            </a:r>
            <a:r>
              <a:rPr lang="en-US" altLang="en-US" i="1" dirty="0" err="1"/>
              <a:t>course_id</a:t>
            </a:r>
            <a:r>
              <a:rPr lang="en-US" altLang="en-US" i="1" dirty="0"/>
              <a:t> </a:t>
            </a:r>
            <a:r>
              <a:rPr lang="en-US" altLang="en-US" b="1" dirty="0"/>
              <a:t>varchar </a:t>
            </a:r>
            <a:r>
              <a:rPr lang="en-US" altLang="en-US" dirty="0"/>
              <a:t>(8),</a:t>
            </a:r>
          </a:p>
          <a:p>
            <a:pPr>
              <a:spcBef>
                <a:spcPts val="0"/>
              </a:spcBef>
              <a:buNone/>
            </a:pPr>
            <a:r>
              <a:rPr lang="en-US" altLang="en-US" i="1" dirty="0"/>
              <a:t>                    </a:t>
            </a:r>
            <a:r>
              <a:rPr lang="en-US" altLang="en-US" i="1" dirty="0" err="1"/>
              <a:t>sec_id</a:t>
            </a:r>
            <a:r>
              <a:rPr lang="en-US" altLang="en-US" i="1" dirty="0"/>
              <a:t> </a:t>
            </a:r>
            <a:r>
              <a:rPr lang="en-US" altLang="en-US" b="1" dirty="0"/>
              <a:t>varchar </a:t>
            </a:r>
            <a:r>
              <a:rPr lang="en-US" altLang="en-US" dirty="0"/>
              <a:t>(8),</a:t>
            </a:r>
          </a:p>
          <a:p>
            <a:pPr>
              <a:spcBef>
                <a:spcPts val="0"/>
              </a:spcBef>
              <a:buNone/>
            </a:pPr>
            <a:r>
              <a:rPr lang="en-US" altLang="en-US" i="1" dirty="0"/>
              <a:t>                    semester </a:t>
            </a:r>
            <a:r>
              <a:rPr lang="en-US" altLang="en-US" b="1" dirty="0"/>
              <a:t>varchar </a:t>
            </a:r>
            <a:r>
              <a:rPr lang="en-US" altLang="en-US" dirty="0"/>
              <a:t>(6),</a:t>
            </a:r>
          </a:p>
          <a:p>
            <a:pPr>
              <a:spcBef>
                <a:spcPts val="0"/>
              </a:spcBef>
              <a:buNone/>
            </a:pPr>
            <a:r>
              <a:rPr lang="en-US" altLang="en-US" i="1" dirty="0"/>
              <a:t>                    year </a:t>
            </a:r>
            <a:r>
              <a:rPr lang="en-US" altLang="en-US" b="1" dirty="0"/>
              <a:t>numeric </a:t>
            </a:r>
            <a:r>
              <a:rPr lang="en-US" altLang="en-US" dirty="0"/>
              <a:t>(4,0),</a:t>
            </a:r>
          </a:p>
          <a:p>
            <a:pPr>
              <a:spcBef>
                <a:spcPts val="0"/>
              </a:spcBef>
              <a:buNone/>
            </a:pPr>
            <a:r>
              <a:rPr lang="en-US" altLang="en-US" i="1" dirty="0"/>
              <a:t>                    building </a:t>
            </a:r>
            <a:r>
              <a:rPr lang="en-US" altLang="en-US" b="1" dirty="0"/>
              <a:t>varchar </a:t>
            </a:r>
            <a:r>
              <a:rPr lang="en-US" altLang="en-US" dirty="0"/>
              <a:t>(15),</a:t>
            </a:r>
          </a:p>
          <a:p>
            <a:pPr>
              <a:spcBef>
                <a:spcPts val="0"/>
              </a:spcBef>
              <a:buNone/>
            </a:pPr>
            <a:r>
              <a:rPr lang="en-US" altLang="en-US" i="1" dirty="0"/>
              <a:t>                    </a:t>
            </a:r>
            <a:r>
              <a:rPr lang="en-US" altLang="en-US" i="1" dirty="0" err="1"/>
              <a:t>room_number</a:t>
            </a:r>
            <a:r>
              <a:rPr lang="en-US" altLang="en-US" i="1" dirty="0"/>
              <a:t> </a:t>
            </a:r>
            <a:r>
              <a:rPr lang="en-US" altLang="en-US" b="1" dirty="0"/>
              <a:t>varchar </a:t>
            </a:r>
            <a:r>
              <a:rPr lang="en-US" altLang="en-US" dirty="0"/>
              <a:t>(7),</a:t>
            </a:r>
          </a:p>
          <a:p>
            <a:pPr>
              <a:spcBef>
                <a:spcPts val="0"/>
              </a:spcBef>
              <a:buNone/>
            </a:pPr>
            <a:r>
              <a:rPr lang="en-US" altLang="en-US" i="1" dirty="0"/>
              <a:t>                    time slot id </a:t>
            </a:r>
            <a:r>
              <a:rPr lang="en-US" altLang="en-US" b="1" dirty="0"/>
              <a:t>varchar </a:t>
            </a:r>
            <a:r>
              <a:rPr lang="en-US" altLang="en-US" dirty="0"/>
              <a:t>(4), </a:t>
            </a:r>
          </a:p>
          <a:p>
            <a:pPr>
              <a:spcBef>
                <a:spcPts val="0"/>
              </a:spcBef>
              <a:buNone/>
            </a:pPr>
            <a:r>
              <a:rPr lang="en-US" altLang="en-US" b="1" dirty="0"/>
              <a:t>                    primary key </a:t>
            </a:r>
            <a:r>
              <a:rPr lang="en-US" altLang="en-US" dirty="0"/>
              <a:t>(</a:t>
            </a:r>
            <a:r>
              <a:rPr lang="en-US" altLang="en-US" i="1" dirty="0" err="1"/>
              <a:t>course_id</a:t>
            </a:r>
            <a:r>
              <a:rPr lang="en-US" altLang="en-US" dirty="0"/>
              <a:t>, </a:t>
            </a:r>
            <a:r>
              <a:rPr lang="en-US" altLang="en-US" i="1" dirty="0" err="1"/>
              <a:t>sec_id</a:t>
            </a:r>
            <a:r>
              <a:rPr lang="en-US" altLang="en-US" dirty="0"/>
              <a:t>, </a:t>
            </a:r>
            <a:r>
              <a:rPr lang="en-US" altLang="en-US" i="1" dirty="0"/>
              <a:t>semester</a:t>
            </a:r>
            <a:r>
              <a:rPr lang="en-US" altLang="en-US" dirty="0"/>
              <a:t>, </a:t>
            </a:r>
            <a:r>
              <a:rPr lang="en-US" altLang="en-US" i="1" dirty="0"/>
              <a:t>year</a:t>
            </a:r>
            <a:r>
              <a:rPr lang="en-US" altLang="en-US" dirty="0"/>
              <a:t>),</a:t>
            </a:r>
          </a:p>
          <a:p>
            <a:pPr>
              <a:spcBef>
                <a:spcPts val="0"/>
              </a:spcBef>
              <a:buNone/>
            </a:pPr>
            <a:r>
              <a:rPr lang="en-US" altLang="en-US" b="1" dirty="0"/>
              <a:t>                    </a:t>
            </a:r>
            <a:r>
              <a:rPr lang="en-US" altLang="en-US" b="1" dirty="0">
                <a:solidFill>
                  <a:srgbClr val="002060"/>
                </a:solidFill>
              </a:rPr>
              <a:t>check</a:t>
            </a:r>
            <a:r>
              <a:rPr lang="en-US" altLang="en-US" b="1" dirty="0"/>
              <a:t> </a:t>
            </a:r>
            <a:r>
              <a:rPr lang="en-US" altLang="en-US" dirty="0"/>
              <a:t>(</a:t>
            </a:r>
            <a:r>
              <a:rPr lang="en-US" altLang="en-US" i="1" dirty="0"/>
              <a:t>semester </a:t>
            </a:r>
            <a:r>
              <a:rPr lang="en-US" altLang="en-US" b="1" dirty="0"/>
              <a:t>in </a:t>
            </a:r>
            <a:r>
              <a:rPr lang="en-US" altLang="en-US" dirty="0"/>
              <a:t>('Fall', 'Winter', 'Spring', 'Summer')))</a:t>
            </a:r>
          </a:p>
        </p:txBody>
      </p:sp>
      <p:sp>
        <p:nvSpPr>
          <p:cNvPr id="62469" name="Rectangle 5"/>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spcBef>
                <a:spcPct val="35000"/>
              </a:spcBef>
              <a:buClr>
                <a:schemeClr val="tx2"/>
              </a:buClr>
              <a:buFont typeface="Monotype Sorts" charset="2"/>
              <a:buNone/>
            </a:pPr>
            <a:endParaRPr kumimoji="1" lang="en-US" altLang="en-US" sz="1500" b="1"/>
          </a:p>
        </p:txBody>
      </p:sp>
      <p:sp>
        <p:nvSpPr>
          <p:cNvPr id="2" name="TextBox 1">
            <a:extLst>
              <a:ext uri="{FF2B5EF4-FFF2-40B4-BE49-F238E27FC236}">
                <a16:creationId xmlns:a16="http://schemas.microsoft.com/office/drawing/2014/main" id="{9146EE92-537A-584B-9E81-57B2447F0442}"/>
              </a:ext>
            </a:extLst>
          </p:cNvPr>
          <p:cNvSpPr txBox="1"/>
          <p:nvPr/>
        </p:nvSpPr>
        <p:spPr>
          <a:xfrm>
            <a:off x="990600" y="4019550"/>
            <a:ext cx="6785897" cy="646331"/>
          </a:xfrm>
          <a:prstGeom prst="rect">
            <a:avLst/>
          </a:prstGeom>
          <a:noFill/>
        </p:spPr>
        <p:txBody>
          <a:bodyPr wrap="none" rtlCol="0">
            <a:spAutoFit/>
          </a:bodyPr>
          <a:lstStyle/>
          <a:p>
            <a:r>
              <a:rPr lang="en-US" dirty="0">
                <a:solidFill>
                  <a:srgbClr val="FF0000"/>
                </a:solidFill>
              </a:rPr>
              <a:t>There is a better, or different, way to handle the </a:t>
            </a:r>
            <a:r>
              <a:rPr lang="en-US" i="1" dirty="0">
                <a:solidFill>
                  <a:srgbClr val="FF0000"/>
                </a:solidFill>
              </a:rPr>
              <a:t>semester</a:t>
            </a:r>
            <a:r>
              <a:rPr lang="en-US" dirty="0">
                <a:solidFill>
                  <a:srgbClr val="FF0000"/>
                </a:solidFill>
              </a:rPr>
              <a:t> “constraint.”</a:t>
            </a:r>
          </a:p>
          <a:p>
            <a:r>
              <a:rPr lang="en-US" dirty="0">
                <a:solidFill>
                  <a:srgbClr val="FF0000"/>
                </a:solidFill>
              </a:rPr>
              <a:t>Switch to notebook.</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pPr>
              <a:defRPr/>
            </a:pPr>
            <a:r>
              <a:rPr lang="en-US" dirty="0">
                <a:ea typeface="+mj-ea"/>
              </a:rPr>
              <a:t>Referential Integrity</a:t>
            </a:r>
          </a:p>
        </p:txBody>
      </p:sp>
      <p:sp>
        <p:nvSpPr>
          <p:cNvPr id="64515" name="Rectangle 3"/>
          <p:cNvSpPr>
            <a:spLocks noGrp="1" noChangeArrowheads="1"/>
          </p:cNvSpPr>
          <p:nvPr>
            <p:ph type="body" idx="1"/>
          </p:nvPr>
        </p:nvSpPr>
        <p:spPr>
          <a:xfrm>
            <a:off x="1719262" y="851298"/>
            <a:ext cx="5642546" cy="3707606"/>
          </a:xfrm>
        </p:spPr>
        <p:txBody>
          <a:bodyPr/>
          <a:lstStyle/>
          <a:p>
            <a:r>
              <a:rPr lang="en-US" altLang="en-US" dirty="0"/>
              <a:t>Ensures that a value that appears in one relation for a given set of attributes also appears for a certain set of attributes in another relation.</a:t>
            </a:r>
          </a:p>
          <a:p>
            <a:pPr lvl="1"/>
            <a:r>
              <a:rPr lang="en-US" altLang="en-US" dirty="0"/>
              <a:t>Example:  If “Biology” is a department name appearing in one of the tuples in the </a:t>
            </a:r>
            <a:r>
              <a:rPr lang="en-US" altLang="en-US" i="1" dirty="0"/>
              <a:t>instructor</a:t>
            </a:r>
            <a:r>
              <a:rPr lang="en-US" altLang="en-US" dirty="0"/>
              <a:t> relation, then there exists a tuple in the </a:t>
            </a:r>
            <a:r>
              <a:rPr lang="en-US" altLang="en-US" i="1" dirty="0"/>
              <a:t>department</a:t>
            </a:r>
            <a:r>
              <a:rPr lang="en-US" altLang="en-US" dirty="0"/>
              <a:t> relation for “Biology”.</a:t>
            </a:r>
          </a:p>
          <a:p>
            <a:r>
              <a:rPr lang="en-US" altLang="en-US" dirty="0"/>
              <a:t>Let A be a set of attributes.  Let R and S be two relations that contain attributes A and where A is the primary key of S. A is said to be a  </a:t>
            </a:r>
            <a:r>
              <a:rPr lang="en-US" altLang="en-US" b="1" dirty="0">
                <a:solidFill>
                  <a:srgbClr val="002060"/>
                </a:solidFill>
              </a:rPr>
              <a:t>foreign key</a:t>
            </a:r>
            <a:r>
              <a:rPr lang="en-US" altLang="en-US" dirty="0">
                <a:solidFill>
                  <a:srgbClr val="002060"/>
                </a:solidFill>
              </a:rPr>
              <a:t> </a:t>
            </a:r>
            <a:r>
              <a:rPr lang="en-US" altLang="en-US" dirty="0"/>
              <a:t>of R if for any values of A appearing in R these values also appear in 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pPr>
              <a:defRPr/>
            </a:pPr>
            <a:r>
              <a:rPr lang="en-US" dirty="0">
                <a:ea typeface="+mj-ea"/>
              </a:rPr>
              <a:t>Referential Integrity (Cont.)</a:t>
            </a:r>
          </a:p>
        </p:txBody>
      </p:sp>
      <p:sp>
        <p:nvSpPr>
          <p:cNvPr id="64515" name="Rectangle 3"/>
          <p:cNvSpPr>
            <a:spLocks noGrp="1" noChangeArrowheads="1"/>
          </p:cNvSpPr>
          <p:nvPr>
            <p:ph type="body" idx="1"/>
          </p:nvPr>
        </p:nvSpPr>
        <p:spPr>
          <a:xfrm>
            <a:off x="1719263" y="851298"/>
            <a:ext cx="5595938" cy="2733151"/>
          </a:xfrm>
        </p:spPr>
        <p:txBody>
          <a:bodyPr/>
          <a:lstStyle/>
          <a:p>
            <a:r>
              <a:rPr lang="en-US" altLang="en-US" dirty="0"/>
              <a:t>Foreign </a:t>
            </a:r>
            <a:r>
              <a:rPr lang="en-US" altLang="en-US" i="1" dirty="0"/>
              <a:t>keys can be </a:t>
            </a:r>
            <a:r>
              <a:rPr lang="en-US" altLang="en-US" dirty="0"/>
              <a:t>specified as part of the SQL </a:t>
            </a:r>
            <a:r>
              <a:rPr lang="en-US" altLang="en-US" b="1" dirty="0"/>
              <a:t>create</a:t>
            </a:r>
            <a:r>
              <a:rPr lang="en-US" altLang="en-US" dirty="0"/>
              <a:t> </a:t>
            </a:r>
            <a:r>
              <a:rPr lang="en-US" altLang="en-US" b="1" dirty="0"/>
              <a:t>table </a:t>
            </a:r>
            <a:r>
              <a:rPr lang="en-US" altLang="en-US" dirty="0"/>
              <a:t> statement </a:t>
            </a:r>
          </a:p>
          <a:p>
            <a:pPr>
              <a:buNone/>
            </a:pPr>
            <a:r>
              <a:rPr lang="en-US" altLang="en-US" b="1" dirty="0"/>
              <a:t>         foreign key </a:t>
            </a:r>
            <a:r>
              <a:rPr lang="en-US" altLang="en-US" dirty="0"/>
              <a:t>(</a:t>
            </a:r>
            <a:r>
              <a:rPr lang="en-US" altLang="en-US" i="1" dirty="0"/>
              <a:t>dept_name</a:t>
            </a:r>
            <a:r>
              <a:rPr lang="en-US" altLang="en-US" dirty="0"/>
              <a:t>) </a:t>
            </a:r>
            <a:r>
              <a:rPr lang="en-US" altLang="en-US" b="1" dirty="0"/>
              <a:t>references </a:t>
            </a:r>
            <a:r>
              <a:rPr lang="en-US" altLang="en-US" i="1" dirty="0"/>
              <a:t>department</a:t>
            </a:r>
          </a:p>
          <a:p>
            <a:r>
              <a:rPr lang="en-US" altLang="en-US" dirty="0"/>
              <a:t>By default, a foreign key references the primary-key attributes of the referenced table.</a:t>
            </a:r>
          </a:p>
          <a:p>
            <a:r>
              <a:rPr lang="en-US" altLang="en-US" dirty="0"/>
              <a:t>SQL allows  a list of attributes of the referenced relation to be specified explicitly.</a:t>
            </a:r>
          </a:p>
          <a:p>
            <a:pPr>
              <a:buNone/>
            </a:pPr>
            <a:r>
              <a:rPr lang="en-US" altLang="en-US" b="1" dirty="0"/>
              <a:t>       foreign key </a:t>
            </a:r>
            <a:r>
              <a:rPr lang="en-US" altLang="en-US" dirty="0"/>
              <a:t>(</a:t>
            </a:r>
            <a:r>
              <a:rPr lang="en-US" altLang="en-US" i="1" dirty="0"/>
              <a:t>dept_name</a:t>
            </a:r>
            <a:r>
              <a:rPr lang="en-US" altLang="en-US" dirty="0"/>
              <a:t>) </a:t>
            </a:r>
            <a:r>
              <a:rPr lang="en-US" altLang="en-US" b="1" dirty="0"/>
              <a:t>references </a:t>
            </a:r>
            <a:r>
              <a:rPr lang="en-US" altLang="en-US" i="1" dirty="0"/>
              <a:t>department </a:t>
            </a:r>
            <a:r>
              <a:rPr lang="en-US" altLang="en-US" dirty="0"/>
              <a:t>(</a:t>
            </a:r>
            <a:r>
              <a:rPr lang="en-US" altLang="en-US" i="1" dirty="0"/>
              <a:t>dept_name</a:t>
            </a:r>
            <a:r>
              <a:rPr lang="en-US" altLang="en-US" dirty="0"/>
              <a: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p:cNvSpPr>
            <a:spLocks noGrp="1" noChangeArrowheads="1"/>
          </p:cNvSpPr>
          <p:nvPr>
            <p:ph type="title"/>
          </p:nvPr>
        </p:nvSpPr>
        <p:spPr>
          <a:xfrm>
            <a:off x="1743076" y="171450"/>
            <a:ext cx="6404372" cy="320279"/>
          </a:xfrm>
        </p:spPr>
        <p:txBody>
          <a:bodyPr/>
          <a:lstStyle/>
          <a:p>
            <a:pPr>
              <a:defRPr/>
            </a:pPr>
            <a:r>
              <a:rPr lang="en-US" dirty="0">
                <a:ea typeface="+mj-ea"/>
              </a:rPr>
              <a:t>Cascading Actions in Referential Integrity</a:t>
            </a:r>
          </a:p>
        </p:txBody>
      </p:sp>
      <p:sp>
        <p:nvSpPr>
          <p:cNvPr id="66563" name="Rectangle 3"/>
          <p:cNvSpPr>
            <a:spLocks noGrp="1" noChangeArrowheads="1"/>
          </p:cNvSpPr>
          <p:nvPr>
            <p:ph type="body" idx="1"/>
          </p:nvPr>
        </p:nvSpPr>
        <p:spPr>
          <a:xfrm>
            <a:off x="1722270" y="842460"/>
            <a:ext cx="5854823" cy="3335551"/>
          </a:xfrm>
        </p:spPr>
        <p:txBody>
          <a:bodyPr/>
          <a:lstStyle/>
          <a:p>
            <a:pPr>
              <a:tabLst>
                <a:tab pos="1629966" algn="l"/>
              </a:tabLst>
            </a:pPr>
            <a:r>
              <a:rPr lang="en-US" altLang="en-US" dirty="0"/>
              <a:t>When a referential-integrity constraint is violated, the normal procedure is to reject the action that caused the violation.</a:t>
            </a:r>
          </a:p>
          <a:p>
            <a:pPr>
              <a:tabLst>
                <a:tab pos="1629966" algn="l"/>
              </a:tabLst>
            </a:pPr>
            <a:r>
              <a:rPr lang="en-US" altLang="en-US" dirty="0"/>
              <a:t>An alternative, in case of delete or update is to cascade</a:t>
            </a:r>
          </a:p>
          <a:p>
            <a:pPr>
              <a:buNone/>
              <a:tabLst>
                <a:tab pos="1629966" algn="l"/>
              </a:tabLst>
            </a:pPr>
            <a:r>
              <a:rPr lang="en-US" altLang="en-US" b="1" dirty="0"/>
              <a:t>            create table </a:t>
            </a:r>
            <a:r>
              <a:rPr lang="en-US" altLang="en-US" i="1" dirty="0"/>
              <a:t>course </a:t>
            </a:r>
            <a:r>
              <a:rPr lang="en-US" altLang="en-US" dirty="0"/>
              <a:t>(</a:t>
            </a:r>
            <a:br>
              <a:rPr lang="en-US" altLang="en-US" dirty="0"/>
            </a:br>
            <a:r>
              <a:rPr lang="en-US" altLang="en-US" dirty="0"/>
              <a:t>             (…</a:t>
            </a:r>
            <a:br>
              <a:rPr lang="en-US" altLang="en-US" dirty="0"/>
            </a:br>
            <a:r>
              <a:rPr lang="en-US" altLang="en-US"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b="1" dirty="0"/>
              <a:t>foreign key </a:t>
            </a:r>
            <a:r>
              <a:rPr lang="en-US" altLang="en-US" dirty="0"/>
              <a:t>(</a:t>
            </a:r>
            <a:r>
              <a:rPr lang="en-US" altLang="en-US" i="1" dirty="0"/>
              <a:t>dept_name</a:t>
            </a:r>
            <a:r>
              <a:rPr lang="en-US" altLang="en-US" dirty="0"/>
              <a:t>) </a:t>
            </a:r>
            <a:r>
              <a:rPr lang="en-US" altLang="en-US" b="1" dirty="0"/>
              <a:t>references </a:t>
            </a:r>
            <a:r>
              <a:rPr lang="en-US" altLang="en-US" i="1" dirty="0"/>
              <a:t>department</a:t>
            </a:r>
            <a:br>
              <a:rPr lang="en-US" altLang="en-US" i="1" dirty="0"/>
            </a:br>
            <a:r>
              <a:rPr lang="en-US" altLang="en-US" i="1" dirty="0"/>
              <a:t>                   </a:t>
            </a:r>
            <a:r>
              <a:rPr lang="en-US" altLang="en-US" b="1" dirty="0"/>
              <a:t>on delete cascade</a:t>
            </a:r>
            <a:br>
              <a:rPr lang="en-US" altLang="en-US" b="1" dirty="0"/>
            </a:br>
            <a:r>
              <a:rPr lang="en-US" altLang="en-US" b="1" dirty="0"/>
              <a:t>                   on update cascade</a:t>
            </a:r>
            <a:r>
              <a:rPr lang="en-US" altLang="en-US" dirty="0"/>
              <a:t>,</a:t>
            </a:r>
            <a:br>
              <a:rPr lang="en-US" altLang="en-US" dirty="0"/>
            </a:br>
            <a:r>
              <a:rPr lang="en-US" altLang="en-US" dirty="0"/>
              <a:t>                . . .) </a:t>
            </a:r>
          </a:p>
          <a:p>
            <a:pPr>
              <a:tabLst>
                <a:tab pos="1629966" algn="l"/>
              </a:tabLst>
            </a:pPr>
            <a:r>
              <a:rPr lang="en-US" altLang="en-US" dirty="0"/>
              <a:t>Instead of cascade we can use :  </a:t>
            </a:r>
          </a:p>
          <a:p>
            <a:pPr lvl="1">
              <a:tabLst>
                <a:tab pos="1629966" algn="l"/>
              </a:tabLst>
            </a:pPr>
            <a:r>
              <a:rPr lang="en-US" altLang="en-US" b="1" dirty="0"/>
              <a:t>set null</a:t>
            </a:r>
            <a:r>
              <a:rPr lang="en-US" altLang="en-US" dirty="0"/>
              <a:t>,</a:t>
            </a:r>
          </a:p>
          <a:p>
            <a:pPr lvl="1">
              <a:tabLst>
                <a:tab pos="1629966" algn="l"/>
              </a:tabLst>
            </a:pPr>
            <a:r>
              <a:rPr lang="en-US" altLang="en-US" b="1" dirty="0"/>
              <a:t>set default</a:t>
            </a:r>
            <a:endParaRPr lang="en-US" altLang="en-US" dirty="0"/>
          </a:p>
          <a:p>
            <a:pPr>
              <a:buNone/>
              <a:tabLst>
                <a:tab pos="1629966" algn="l"/>
              </a:tabLst>
            </a:pPr>
            <a:endParaRPr lang="en-US" altLang="en-US" i="1" dirty="0"/>
          </a:p>
        </p:txBody>
      </p:sp>
      <p:sp>
        <p:nvSpPr>
          <p:cNvPr id="2" name="TextBox 1">
            <a:extLst>
              <a:ext uri="{FF2B5EF4-FFF2-40B4-BE49-F238E27FC236}">
                <a16:creationId xmlns:a16="http://schemas.microsoft.com/office/drawing/2014/main" id="{81C08BE0-9048-9660-8BCC-960E4DC267CA}"/>
              </a:ext>
            </a:extLst>
          </p:cNvPr>
          <p:cNvSpPr txBox="1"/>
          <p:nvPr/>
        </p:nvSpPr>
        <p:spPr>
          <a:xfrm>
            <a:off x="604806" y="3867150"/>
            <a:ext cx="7542642" cy="923330"/>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FF0000"/>
                </a:solidFill>
              </a:rPr>
              <a:t>I tend to avoid cascading, but that is just my style. I think delete and update</a:t>
            </a:r>
            <a:br>
              <a:rPr lang="en-US" dirty="0">
                <a:solidFill>
                  <a:srgbClr val="FF0000"/>
                </a:solidFill>
              </a:rPr>
            </a:br>
            <a:r>
              <a:rPr lang="en-US" dirty="0">
                <a:solidFill>
                  <a:srgbClr val="FF0000"/>
                </a:solidFill>
              </a:rPr>
              <a:t>should be explicit.</a:t>
            </a:r>
          </a:p>
          <a:p>
            <a:pPr marL="285750" indent="-285750">
              <a:buFont typeface="Arial" panose="020B0604020202020204" pitchFamily="34" charset="0"/>
              <a:buChar char="•"/>
            </a:pPr>
            <a:r>
              <a:rPr lang="en-US" dirty="0">
                <a:solidFill>
                  <a:srgbClr val="FF0000"/>
                </a:solidFill>
              </a:rPr>
              <a:t>Cascade does make more sense for Weak Entities.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ChangeArrowheads="1"/>
          </p:cNvSpPr>
          <p:nvPr>
            <p:ph type="title"/>
          </p:nvPr>
        </p:nvSpPr>
        <p:spPr/>
        <p:txBody>
          <a:bodyPr/>
          <a:lstStyle/>
          <a:p>
            <a:pPr>
              <a:defRPr/>
            </a:pPr>
            <a:r>
              <a:rPr lang="en-US" dirty="0">
                <a:ea typeface="+mj-ea"/>
              </a:rPr>
              <a:t>Complex Check Conditions</a:t>
            </a:r>
          </a:p>
        </p:txBody>
      </p:sp>
      <p:sp>
        <p:nvSpPr>
          <p:cNvPr id="69635" name="Rectangle 3"/>
          <p:cNvSpPr>
            <a:spLocks noGrp="1" noChangeArrowheads="1"/>
          </p:cNvSpPr>
          <p:nvPr>
            <p:ph type="body" idx="1"/>
          </p:nvPr>
        </p:nvSpPr>
        <p:spPr>
          <a:xfrm>
            <a:off x="1719262" y="820342"/>
            <a:ext cx="5650802" cy="3129867"/>
          </a:xfrm>
        </p:spPr>
        <p:txBody>
          <a:bodyPr/>
          <a:lstStyle/>
          <a:p>
            <a:r>
              <a:rPr lang="en-US" altLang="en-US" dirty="0"/>
              <a:t>The predicate in the check clause can be an arbitrary predicate that can include a subquery.</a:t>
            </a:r>
          </a:p>
          <a:p>
            <a:pPr>
              <a:buNone/>
            </a:pPr>
            <a:r>
              <a:rPr lang="en-US" altLang="en-US" b="1" dirty="0"/>
              <a:t>          check </a:t>
            </a:r>
            <a:r>
              <a:rPr lang="en-US" altLang="en-US" dirty="0"/>
              <a:t>(</a:t>
            </a:r>
            <a:r>
              <a:rPr lang="en-US" altLang="en-US" i="1" dirty="0" err="1"/>
              <a:t>time_slot_id</a:t>
            </a:r>
            <a:r>
              <a:rPr lang="en-US" altLang="en-US" i="1" dirty="0"/>
              <a:t>  </a:t>
            </a:r>
            <a:r>
              <a:rPr lang="en-US" altLang="en-US" b="1" dirty="0"/>
              <a:t>in </a:t>
            </a:r>
            <a:r>
              <a:rPr lang="en-US" altLang="en-US" dirty="0"/>
              <a:t>(</a:t>
            </a:r>
            <a:r>
              <a:rPr lang="en-US" altLang="en-US" b="1" dirty="0"/>
              <a:t>select </a:t>
            </a:r>
            <a:r>
              <a:rPr lang="en-US" altLang="en-US" i="1" dirty="0" err="1"/>
              <a:t>time_slot_id</a:t>
            </a:r>
            <a:r>
              <a:rPr lang="en-US" altLang="en-US" i="1" dirty="0"/>
              <a:t> </a:t>
            </a:r>
            <a:r>
              <a:rPr lang="en-US" altLang="en-US" b="1" dirty="0"/>
              <a:t>from </a:t>
            </a:r>
            <a:r>
              <a:rPr lang="en-US" altLang="en-US" i="1" dirty="0" err="1"/>
              <a:t>time_slot</a:t>
            </a:r>
            <a:r>
              <a:rPr lang="en-US" altLang="en-US" dirty="0"/>
              <a:t>))</a:t>
            </a:r>
          </a:p>
          <a:p>
            <a:pPr>
              <a:buNone/>
            </a:pPr>
            <a:r>
              <a:rPr lang="en-US" altLang="en-US" dirty="0"/>
              <a:t>     The check condition states  that the  </a:t>
            </a:r>
            <a:r>
              <a:rPr lang="en-US" altLang="en-US" dirty="0" err="1"/>
              <a:t>time_slot_id</a:t>
            </a:r>
            <a:r>
              <a:rPr lang="en-US" altLang="en-US" dirty="0"/>
              <a:t> in each tuple in the </a:t>
            </a:r>
            <a:r>
              <a:rPr lang="en-US" altLang="en-US" i="1" dirty="0"/>
              <a:t>section</a:t>
            </a:r>
            <a:r>
              <a:rPr lang="en-US" altLang="en-US" dirty="0"/>
              <a:t>  relation is actually the identifier of a time slot in the </a:t>
            </a:r>
            <a:r>
              <a:rPr lang="en-US" altLang="en-US" i="1" dirty="0" err="1"/>
              <a:t>time_slot</a:t>
            </a:r>
            <a:r>
              <a:rPr lang="en-US" altLang="en-US" dirty="0"/>
              <a:t> relation.</a:t>
            </a:r>
          </a:p>
          <a:p>
            <a:pPr lvl="1"/>
            <a:r>
              <a:rPr lang="en-US" altLang="en-US" dirty="0"/>
              <a:t>The condition has to be checked not only when a tuple is inserted or modified in </a:t>
            </a:r>
            <a:r>
              <a:rPr lang="en-US" altLang="en-US" i="1" dirty="0"/>
              <a:t>section</a:t>
            </a:r>
            <a:r>
              <a:rPr lang="en-US" altLang="en-US" dirty="0"/>
              <a:t> , but also when the relation </a:t>
            </a:r>
            <a:r>
              <a:rPr lang="en-US" altLang="en-US" i="1" dirty="0" err="1"/>
              <a:t>time_slot</a:t>
            </a:r>
            <a:r>
              <a:rPr lang="en-US" altLang="en-US" i="1" dirty="0"/>
              <a:t> </a:t>
            </a:r>
            <a:r>
              <a:rPr lang="en-US" altLang="en-US" dirty="0"/>
              <a:t>changes </a:t>
            </a:r>
          </a:p>
          <a:p>
            <a:pPr>
              <a:buNone/>
            </a:pPr>
            <a:endParaRPr lang="en-US" altLang="en-US" sz="15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p:cNvSpPr>
            <a:spLocks noGrp="1" noChangeArrowheads="1"/>
          </p:cNvSpPr>
          <p:nvPr>
            <p:ph type="title"/>
          </p:nvPr>
        </p:nvSpPr>
        <p:spPr>
          <a:xfrm>
            <a:off x="2056210" y="122635"/>
            <a:ext cx="5448300" cy="414338"/>
          </a:xfrm>
        </p:spPr>
        <p:txBody>
          <a:bodyPr/>
          <a:lstStyle/>
          <a:p>
            <a:pPr>
              <a:defRPr/>
            </a:pPr>
            <a:r>
              <a:rPr lang="en-US" dirty="0">
                <a:ea typeface="+mj-ea"/>
              </a:rPr>
              <a:t>Built-in Data Types in SQL </a:t>
            </a:r>
          </a:p>
        </p:txBody>
      </p:sp>
      <p:sp>
        <p:nvSpPr>
          <p:cNvPr id="70659" name="Rectangle 3"/>
          <p:cNvSpPr>
            <a:spLocks noGrp="1" noChangeArrowheads="1"/>
          </p:cNvSpPr>
          <p:nvPr>
            <p:ph type="body" idx="1"/>
          </p:nvPr>
        </p:nvSpPr>
        <p:spPr>
          <a:xfrm>
            <a:off x="1722268" y="826545"/>
            <a:ext cx="5583788" cy="3646884"/>
          </a:xfrm>
        </p:spPr>
        <p:txBody>
          <a:bodyPr/>
          <a:lstStyle/>
          <a:p>
            <a:pPr>
              <a:tabLst>
                <a:tab pos="938213" algn="l"/>
              </a:tabLst>
            </a:pPr>
            <a:r>
              <a:rPr lang="en-US" altLang="en-US" b="1" dirty="0">
                <a:solidFill>
                  <a:srgbClr val="002060"/>
                </a:solidFill>
              </a:rPr>
              <a:t>date:</a:t>
            </a:r>
            <a:r>
              <a:rPr lang="en-US" altLang="en-US" dirty="0"/>
              <a:t>  Dates, containing a (4 digit) year, month and date</a:t>
            </a:r>
          </a:p>
          <a:p>
            <a:pPr lvl="1">
              <a:tabLst>
                <a:tab pos="938213" algn="l"/>
              </a:tabLst>
            </a:pPr>
            <a:r>
              <a:rPr lang="en-US" altLang="en-US" dirty="0"/>
              <a:t>Example:  </a:t>
            </a:r>
            <a:r>
              <a:rPr lang="en-US" altLang="en-US" b="1" dirty="0"/>
              <a:t>date</a:t>
            </a:r>
            <a:r>
              <a:rPr lang="en-US" altLang="en-US" dirty="0"/>
              <a:t> '2005-7-27'</a:t>
            </a:r>
          </a:p>
          <a:p>
            <a:pPr>
              <a:tabLst>
                <a:tab pos="938213" algn="l"/>
              </a:tabLst>
            </a:pPr>
            <a:r>
              <a:rPr lang="en-US" altLang="en-US" b="1" dirty="0">
                <a:solidFill>
                  <a:srgbClr val="002060"/>
                </a:solidFill>
              </a:rPr>
              <a:t>time:</a:t>
            </a:r>
            <a:r>
              <a:rPr lang="en-US" altLang="en-US" b="1" dirty="0"/>
              <a:t> </a:t>
            </a:r>
            <a:r>
              <a:rPr lang="en-US" altLang="en-US" dirty="0"/>
              <a:t> Time of day, in hours, minutes and seconds.</a:t>
            </a:r>
          </a:p>
          <a:p>
            <a:pPr lvl="1">
              <a:tabLst>
                <a:tab pos="938213" algn="l"/>
              </a:tabLst>
            </a:pPr>
            <a:r>
              <a:rPr lang="en-US" altLang="en-US" dirty="0"/>
              <a:t>Example: </a:t>
            </a:r>
            <a:r>
              <a:rPr lang="en-US" altLang="en-US" b="1" dirty="0"/>
              <a:t> time</a:t>
            </a:r>
            <a:r>
              <a:rPr lang="en-US" altLang="en-US" dirty="0"/>
              <a:t> '09:00:30'        </a:t>
            </a:r>
            <a:r>
              <a:rPr lang="en-US" altLang="en-US" b="1" dirty="0"/>
              <a:t> time</a:t>
            </a:r>
            <a:r>
              <a:rPr lang="en-US" altLang="en-US" dirty="0"/>
              <a:t> '09:00:30.75'</a:t>
            </a:r>
          </a:p>
          <a:p>
            <a:pPr>
              <a:tabLst>
                <a:tab pos="938213" algn="l"/>
              </a:tabLst>
            </a:pPr>
            <a:r>
              <a:rPr lang="en-US" altLang="en-US" b="1" dirty="0">
                <a:solidFill>
                  <a:srgbClr val="002060"/>
                </a:solidFill>
              </a:rPr>
              <a:t>timestamp:</a:t>
            </a:r>
            <a:r>
              <a:rPr lang="en-US" altLang="en-US" dirty="0"/>
              <a:t> date plus time of day</a:t>
            </a:r>
          </a:p>
          <a:p>
            <a:pPr lvl="1">
              <a:tabLst>
                <a:tab pos="938213" algn="l"/>
              </a:tabLst>
            </a:pPr>
            <a:r>
              <a:rPr lang="en-US" altLang="en-US" dirty="0"/>
              <a:t>Example:  </a:t>
            </a:r>
            <a:r>
              <a:rPr lang="en-US" altLang="en-US" b="1" dirty="0"/>
              <a:t>timestamp</a:t>
            </a:r>
            <a:r>
              <a:rPr lang="en-US" altLang="en-US" dirty="0"/>
              <a:t>  '2005-7-27 09:00:30.75'</a:t>
            </a:r>
          </a:p>
          <a:p>
            <a:pPr>
              <a:tabLst>
                <a:tab pos="938213" algn="l"/>
              </a:tabLst>
            </a:pPr>
            <a:r>
              <a:rPr lang="en-US" altLang="en-US" b="1" dirty="0">
                <a:solidFill>
                  <a:srgbClr val="002060"/>
                </a:solidFill>
              </a:rPr>
              <a:t>interval:</a:t>
            </a:r>
            <a:r>
              <a:rPr lang="en-US" altLang="en-US" dirty="0"/>
              <a:t>  period of time</a:t>
            </a:r>
          </a:p>
          <a:p>
            <a:pPr lvl="1">
              <a:tabLst>
                <a:tab pos="938213" algn="l"/>
              </a:tabLst>
            </a:pPr>
            <a:r>
              <a:rPr lang="en-US" altLang="en-US" dirty="0"/>
              <a:t>Example:   interval  '1' day</a:t>
            </a:r>
          </a:p>
          <a:p>
            <a:pPr lvl="1">
              <a:tabLst>
                <a:tab pos="938213" algn="l"/>
              </a:tabLst>
            </a:pPr>
            <a:r>
              <a:rPr lang="en-US" altLang="en-US" dirty="0"/>
              <a:t>Subtracting a date/time/timestamp value from another gives an interval value</a:t>
            </a:r>
          </a:p>
          <a:p>
            <a:pPr lvl="1">
              <a:tabLst>
                <a:tab pos="938213" algn="l"/>
              </a:tabLst>
            </a:pPr>
            <a:r>
              <a:rPr lang="en-US" altLang="en-US" dirty="0"/>
              <a:t>Interval values can be added to date/time/timestamp values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ChangeArrowheads="1"/>
          </p:cNvSpPr>
          <p:nvPr>
            <p:ph type="title"/>
          </p:nvPr>
        </p:nvSpPr>
        <p:spPr/>
        <p:txBody>
          <a:bodyPr/>
          <a:lstStyle/>
          <a:p>
            <a:pPr>
              <a:defRPr/>
            </a:pPr>
            <a:r>
              <a:rPr lang="en-US" dirty="0">
                <a:ea typeface="+mj-ea"/>
              </a:rPr>
              <a:t>Large-Object Types</a:t>
            </a:r>
          </a:p>
        </p:txBody>
      </p:sp>
      <p:sp>
        <p:nvSpPr>
          <p:cNvPr id="76803" name="Rectangle 3"/>
          <p:cNvSpPr>
            <a:spLocks noGrp="1" noChangeArrowheads="1"/>
          </p:cNvSpPr>
          <p:nvPr>
            <p:ph type="body" idx="1"/>
          </p:nvPr>
        </p:nvSpPr>
        <p:spPr>
          <a:xfrm>
            <a:off x="1719262" y="820342"/>
            <a:ext cx="5722445" cy="2901267"/>
          </a:xfrm>
        </p:spPr>
        <p:txBody>
          <a:bodyPr/>
          <a:lstStyle/>
          <a:p>
            <a:r>
              <a:rPr lang="en-US" altLang="en-US" dirty="0"/>
              <a:t>Large objects (photos, videos, CAD files, etc.) are stored as a </a:t>
            </a:r>
            <a:r>
              <a:rPr lang="en-US" altLang="en-US" i="1" dirty="0"/>
              <a:t>large object</a:t>
            </a:r>
            <a:r>
              <a:rPr lang="en-US" altLang="en-US" dirty="0"/>
              <a:t>:</a:t>
            </a:r>
          </a:p>
          <a:p>
            <a:pPr lvl="1"/>
            <a:r>
              <a:rPr lang="en-US" altLang="en-US" b="1" dirty="0">
                <a:solidFill>
                  <a:srgbClr val="002060"/>
                </a:solidFill>
              </a:rPr>
              <a:t>blob</a:t>
            </a:r>
            <a:r>
              <a:rPr lang="en-US" altLang="en-US" dirty="0"/>
              <a:t>: binary large object -- object is a large collection of uninterpreted binary data (whose interpretation is left to an application outside of the database system)</a:t>
            </a:r>
          </a:p>
          <a:p>
            <a:pPr lvl="1"/>
            <a:r>
              <a:rPr lang="en-US" altLang="en-US" b="1" dirty="0">
                <a:solidFill>
                  <a:srgbClr val="002060"/>
                </a:solidFill>
              </a:rPr>
              <a:t>clob</a:t>
            </a:r>
            <a:r>
              <a:rPr lang="en-US" altLang="en-US" dirty="0"/>
              <a:t>: character large object -- object is a large collection of character data</a:t>
            </a:r>
          </a:p>
          <a:p>
            <a:r>
              <a:rPr lang="en-US" altLang="en-US" dirty="0"/>
              <a:t>When a query returns a large object, a pointer is returned rather than the large object itself.</a:t>
            </a:r>
          </a:p>
        </p:txBody>
      </p:sp>
      <p:sp>
        <p:nvSpPr>
          <p:cNvPr id="2" name="TextBox 1">
            <a:extLst>
              <a:ext uri="{FF2B5EF4-FFF2-40B4-BE49-F238E27FC236}">
                <a16:creationId xmlns:a16="http://schemas.microsoft.com/office/drawing/2014/main" id="{D8BA1076-91E2-6648-8F81-EBAAB434452F}"/>
              </a:ext>
            </a:extLst>
          </p:cNvPr>
          <p:cNvSpPr txBox="1"/>
          <p:nvPr/>
        </p:nvSpPr>
        <p:spPr>
          <a:xfrm>
            <a:off x="533400" y="3181350"/>
            <a:ext cx="6779164" cy="1477328"/>
          </a:xfrm>
          <a:prstGeom prst="rect">
            <a:avLst/>
          </a:prstGeom>
          <a:noFill/>
        </p:spPr>
        <p:txBody>
          <a:bodyPr wrap="none" rtlCol="0">
            <a:spAutoFit/>
          </a:bodyPr>
          <a:lstStyle/>
          <a:p>
            <a:r>
              <a:rPr lang="en-US" dirty="0">
                <a:solidFill>
                  <a:srgbClr val="FF0000"/>
                </a:solidFill>
              </a:rPr>
              <a:t>Historically,</a:t>
            </a:r>
          </a:p>
          <a:p>
            <a:pPr marL="285750" indent="-285750">
              <a:buFont typeface="Arial" panose="020B0604020202020204" pitchFamily="34" charset="0"/>
              <a:buChar char="•"/>
            </a:pPr>
            <a:r>
              <a:rPr lang="en-US" dirty="0">
                <a:solidFill>
                  <a:srgbClr val="FF0000"/>
                </a:solidFill>
              </a:rPr>
              <a:t>BLOBs were for data like images, scans, … …</a:t>
            </a:r>
          </a:p>
          <a:p>
            <a:pPr marL="285750" indent="-285750">
              <a:buFont typeface="Arial" panose="020B0604020202020204" pitchFamily="34" charset="0"/>
              <a:buChar char="•"/>
            </a:pPr>
            <a:r>
              <a:rPr lang="en-US" dirty="0">
                <a:solidFill>
                  <a:srgbClr val="FF0000"/>
                </a:solidFill>
              </a:rPr>
              <a:t>CLOBs were for things like documents.</a:t>
            </a:r>
          </a:p>
          <a:p>
            <a:r>
              <a:rPr lang="en-US" dirty="0">
                <a:solidFill>
                  <a:srgbClr val="FF0000"/>
                </a:solidFill>
              </a:rPr>
              <a:t>By and large with the emergence of the web and object/block storage,</a:t>
            </a:r>
            <a:br>
              <a:rPr lang="en-US" dirty="0">
                <a:solidFill>
                  <a:srgbClr val="FF0000"/>
                </a:solidFill>
              </a:rPr>
            </a:br>
            <a:r>
              <a:rPr lang="en-US" dirty="0">
                <a:solidFill>
                  <a:srgbClr val="FF0000"/>
                </a:solidFill>
              </a:rPr>
              <a:t>databases simply store URLs to the “large object.”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1F7B42-C912-DC34-9963-8531CF2E463B}"/>
              </a:ext>
            </a:extLst>
          </p:cNvPr>
          <p:cNvSpPr>
            <a:spLocks noGrp="1"/>
          </p:cNvSpPr>
          <p:nvPr>
            <p:ph type="title"/>
          </p:nvPr>
        </p:nvSpPr>
        <p:spPr/>
        <p:txBody>
          <a:bodyPr/>
          <a:lstStyle/>
          <a:p>
            <a:r>
              <a:rPr lang="en-US" dirty="0"/>
              <a:t>MySQL Data Types (Partial)</a:t>
            </a:r>
          </a:p>
        </p:txBody>
      </p:sp>
      <p:pic>
        <p:nvPicPr>
          <p:cNvPr id="4" name="Picture 3">
            <a:extLst>
              <a:ext uri="{FF2B5EF4-FFF2-40B4-BE49-F238E27FC236}">
                <a16:creationId xmlns:a16="http://schemas.microsoft.com/office/drawing/2014/main" id="{6937310D-9140-9DE0-B330-56026FF9759E}"/>
              </a:ext>
            </a:extLst>
          </p:cNvPr>
          <p:cNvPicPr>
            <a:picLocks noChangeAspect="1"/>
          </p:cNvPicPr>
          <p:nvPr/>
        </p:nvPicPr>
        <p:blipFill>
          <a:blip r:embed="rId2"/>
          <a:stretch>
            <a:fillRect/>
          </a:stretch>
        </p:blipFill>
        <p:spPr>
          <a:xfrm>
            <a:off x="1143000" y="604552"/>
            <a:ext cx="6190646" cy="4094060"/>
          </a:xfrm>
          <a:prstGeom prst="rect">
            <a:avLst/>
          </a:prstGeom>
        </p:spPr>
      </p:pic>
    </p:spTree>
    <p:extLst>
      <p:ext uri="{BB962C8B-B14F-4D97-AF65-F5344CB8AC3E}">
        <p14:creationId xmlns:p14="http://schemas.microsoft.com/office/powerpoint/2010/main" val="41927125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BA208F-5045-B0C5-2C16-A27A16E3DA29}"/>
              </a:ext>
            </a:extLst>
          </p:cNvPr>
          <p:cNvSpPr>
            <a:spLocks noGrp="1"/>
          </p:cNvSpPr>
          <p:nvPr>
            <p:ph idx="1"/>
          </p:nvPr>
        </p:nvSpPr>
        <p:spPr/>
        <p:txBody>
          <a:bodyPr/>
          <a:lstStyle/>
          <a:p>
            <a:r>
              <a:rPr lang="en-US" dirty="0"/>
              <a:t>All SQL implementations in a common core set of data types.</a:t>
            </a:r>
          </a:p>
          <a:p>
            <a:r>
              <a:rPr lang="en-US" dirty="0"/>
              <a:t>All SQL implementations/products introduce their own additional and</a:t>
            </a:r>
            <a:br>
              <a:rPr lang="en-US" dirty="0"/>
            </a:br>
            <a:r>
              <a:rPr lang="en-US" dirty="0"/>
              <a:t>extended data types.</a:t>
            </a:r>
          </a:p>
          <a:p>
            <a:r>
              <a:rPr lang="en-US" dirty="0"/>
              <a:t>The benefits of the types are:</a:t>
            </a:r>
          </a:p>
          <a:p>
            <a:pPr lvl="1"/>
            <a:r>
              <a:rPr lang="en-US" dirty="0"/>
              <a:t>Implementing constraints and integrity on setting data values.</a:t>
            </a:r>
          </a:p>
          <a:p>
            <a:pPr lvl="1"/>
            <a:r>
              <a:rPr lang="en-US" dirty="0"/>
              <a:t>There are often special functions that understand the domain.</a:t>
            </a:r>
          </a:p>
          <a:p>
            <a:r>
              <a:rPr lang="en-US" dirty="0"/>
              <a:t>The easiest example to help understanding is time/date.</a:t>
            </a:r>
          </a:p>
          <a:p>
            <a:r>
              <a:rPr lang="en-US" dirty="0"/>
              <a:t>Let’s see some examples in the notebook.</a:t>
            </a:r>
          </a:p>
          <a:p>
            <a:r>
              <a:rPr lang="en-US" dirty="0"/>
              <a:t>When you have homework assignments, you will have to look at the documentation or Google or ChatGPT to know if there is an appropriate data type. Practice is the only way you learn. On exams, I will provide a cheat sheet.</a:t>
            </a:r>
          </a:p>
        </p:txBody>
      </p:sp>
      <p:sp>
        <p:nvSpPr>
          <p:cNvPr id="3" name="Title 2">
            <a:extLst>
              <a:ext uri="{FF2B5EF4-FFF2-40B4-BE49-F238E27FC236}">
                <a16:creationId xmlns:a16="http://schemas.microsoft.com/office/drawing/2014/main" id="{AAF06829-2686-F905-56FF-3D04EAC93C9C}"/>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30056211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p:txBody>
          <a:bodyPr/>
          <a:lstStyle/>
          <a:p>
            <a:r>
              <a:rPr lang="en-US" altLang="en-US" dirty="0"/>
              <a:t>With Clause</a:t>
            </a:r>
          </a:p>
        </p:txBody>
      </p:sp>
      <p:sp>
        <p:nvSpPr>
          <p:cNvPr id="45058" name="Rectangle 3"/>
          <p:cNvSpPr>
            <a:spLocks noGrp="1" noChangeArrowheads="1"/>
          </p:cNvSpPr>
          <p:nvPr>
            <p:ph type="body" idx="1"/>
          </p:nvPr>
        </p:nvSpPr>
        <p:spPr>
          <a:xfrm>
            <a:off x="1719263" y="829867"/>
            <a:ext cx="5802343" cy="3677840"/>
          </a:xfrm>
        </p:spPr>
        <p:txBody>
          <a:bodyPr/>
          <a:lstStyle/>
          <a:p>
            <a:r>
              <a:rPr lang="en-US" altLang="en-US" dirty="0"/>
              <a:t>The </a:t>
            </a:r>
            <a:r>
              <a:rPr lang="en-US" altLang="en-US" b="1" dirty="0">
                <a:solidFill>
                  <a:srgbClr val="002060"/>
                </a:solidFill>
              </a:rPr>
              <a:t>with</a:t>
            </a:r>
            <a:r>
              <a:rPr lang="en-US" altLang="en-US" dirty="0"/>
              <a:t> clause provides a way of defining a temporary relation whose definition is available only to the query in which the </a:t>
            </a:r>
            <a:r>
              <a:rPr lang="en-US" altLang="en-US" b="1" dirty="0"/>
              <a:t>with</a:t>
            </a:r>
            <a:r>
              <a:rPr lang="en-US" altLang="en-US" b="1" dirty="0">
                <a:solidFill>
                  <a:schemeClr val="tx2"/>
                </a:solidFill>
              </a:rPr>
              <a:t> </a:t>
            </a:r>
            <a:r>
              <a:rPr lang="en-US" altLang="en-US" dirty="0"/>
              <a:t>clause occurs. </a:t>
            </a:r>
          </a:p>
          <a:p>
            <a:r>
              <a:rPr lang="en-US" altLang="en-US" dirty="0"/>
              <a:t>Find all departments with the maximum budget </a:t>
            </a:r>
            <a:br>
              <a:rPr lang="en-US" altLang="en-US" dirty="0"/>
            </a:br>
            <a:r>
              <a:rPr lang="en-US" altLang="en-US" sz="600" dirty="0"/>
              <a:t> </a:t>
            </a:r>
            <a:br>
              <a:rPr lang="en-US" altLang="en-US" b="1" dirty="0"/>
            </a:br>
            <a:r>
              <a:rPr lang="en-US" altLang="en-US" b="1" dirty="0"/>
              <a:t>     with </a:t>
            </a:r>
            <a:r>
              <a:rPr lang="en-US" altLang="en-US" i="1" dirty="0" err="1"/>
              <a:t>max_budget</a:t>
            </a:r>
            <a:r>
              <a:rPr lang="en-US" altLang="en-US" i="1" dirty="0"/>
              <a:t> </a:t>
            </a:r>
            <a:r>
              <a:rPr lang="en-US" altLang="en-US" dirty="0"/>
              <a:t>(</a:t>
            </a:r>
            <a:r>
              <a:rPr lang="en-US" altLang="en-US" i="1" dirty="0"/>
              <a:t>value</a:t>
            </a:r>
            <a:r>
              <a:rPr lang="en-US" altLang="en-US" dirty="0"/>
              <a:t>) </a:t>
            </a:r>
            <a:r>
              <a:rPr lang="en-US" altLang="en-US" b="1" dirty="0"/>
              <a:t>as </a:t>
            </a:r>
            <a:br>
              <a:rPr lang="en-US" altLang="en-US" b="1" dirty="0"/>
            </a:br>
            <a:r>
              <a:rPr lang="en-US" altLang="en-US" b="1" dirty="0"/>
              <a:t>             </a:t>
            </a:r>
            <a:r>
              <a:rPr lang="en-US" altLang="en-US" dirty="0"/>
              <a:t>(</a:t>
            </a:r>
            <a:r>
              <a:rPr lang="en-US" altLang="en-US" b="1" dirty="0"/>
              <a:t>select max</a:t>
            </a:r>
            <a:r>
              <a:rPr lang="en-US" altLang="en-US" dirty="0"/>
              <a:t>(</a:t>
            </a:r>
            <a:r>
              <a:rPr lang="en-US" altLang="en-US" i="1" dirty="0"/>
              <a:t>budget</a:t>
            </a:r>
            <a:r>
              <a:rPr lang="en-US" altLang="en-US" dirty="0"/>
              <a:t>)</a:t>
            </a:r>
            <a:br>
              <a:rPr lang="en-US" altLang="en-US" dirty="0"/>
            </a:br>
            <a:r>
              <a:rPr lang="en-US" altLang="en-US" dirty="0"/>
              <a:t>              </a:t>
            </a:r>
            <a:r>
              <a:rPr lang="en-US" altLang="en-US" b="1" dirty="0"/>
              <a:t>from </a:t>
            </a:r>
            <a:r>
              <a:rPr lang="en-US" altLang="en-US" i="1" dirty="0"/>
              <a:t>department</a:t>
            </a:r>
            <a:r>
              <a:rPr lang="en-US" altLang="en-US" dirty="0"/>
              <a:t>)</a:t>
            </a:r>
            <a:br>
              <a:rPr lang="en-US" altLang="en-US" dirty="0"/>
            </a:br>
            <a:r>
              <a:rPr lang="en-US" altLang="en-US" dirty="0"/>
              <a:t>     </a:t>
            </a:r>
            <a:r>
              <a:rPr lang="en-US" altLang="en-US" b="1" dirty="0"/>
              <a:t>select </a:t>
            </a:r>
            <a:r>
              <a:rPr lang="en-US" altLang="en-US" i="1" dirty="0"/>
              <a:t>department.name</a:t>
            </a:r>
            <a:br>
              <a:rPr lang="en-US" altLang="en-US" i="1" dirty="0"/>
            </a:br>
            <a:r>
              <a:rPr lang="en-US" altLang="en-US" i="1" dirty="0"/>
              <a:t>     </a:t>
            </a:r>
            <a:r>
              <a:rPr lang="en-US" altLang="en-US" b="1" dirty="0"/>
              <a:t>from </a:t>
            </a:r>
            <a:r>
              <a:rPr lang="en-US" altLang="en-US" i="1" dirty="0"/>
              <a:t>department</a:t>
            </a:r>
            <a:r>
              <a:rPr lang="en-US" altLang="en-US" dirty="0"/>
              <a:t>, </a:t>
            </a:r>
            <a:r>
              <a:rPr lang="en-US" altLang="en-US" i="1" dirty="0" err="1"/>
              <a:t>max_budget</a:t>
            </a:r>
            <a:br>
              <a:rPr lang="en-US" altLang="en-US" i="1" dirty="0"/>
            </a:br>
            <a:r>
              <a:rPr lang="en-US" altLang="en-US" i="1" dirty="0"/>
              <a:t>     </a:t>
            </a:r>
            <a:r>
              <a:rPr lang="en-US" altLang="en-US" b="1" dirty="0"/>
              <a:t>where </a:t>
            </a:r>
            <a:r>
              <a:rPr lang="en-US" altLang="en-US" i="1" dirty="0" err="1"/>
              <a:t>department</a:t>
            </a:r>
            <a:r>
              <a:rPr lang="en-US" altLang="en-US" dirty="0" err="1"/>
              <a:t>.</a:t>
            </a:r>
            <a:r>
              <a:rPr lang="en-US" altLang="en-US" i="1" dirty="0" err="1"/>
              <a:t>budget</a:t>
            </a:r>
            <a:r>
              <a:rPr lang="en-US" altLang="en-US" i="1" dirty="0"/>
              <a:t> </a:t>
            </a:r>
            <a:r>
              <a:rPr lang="en-US" altLang="en-US" dirty="0"/>
              <a:t>= </a:t>
            </a:r>
            <a:r>
              <a:rPr lang="en-US" altLang="en-US" i="1" dirty="0" err="1"/>
              <a:t>max_budget.value</a:t>
            </a:r>
            <a:r>
              <a:rPr lang="en-US" altLang="en-US" dirty="0"/>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pPr>
              <a:defRPr/>
            </a:pPr>
            <a:r>
              <a:rPr lang="en-US" dirty="0">
                <a:ea typeface="+mj-ea"/>
              </a:rPr>
              <a:t>Relationship Sets</a:t>
            </a:r>
          </a:p>
        </p:txBody>
      </p:sp>
      <p:sp>
        <p:nvSpPr>
          <p:cNvPr id="16387" name="Rectangle 3"/>
          <p:cNvSpPr>
            <a:spLocks noGrp="1" noChangeArrowheads="1"/>
          </p:cNvSpPr>
          <p:nvPr>
            <p:ph type="body" idx="1"/>
          </p:nvPr>
        </p:nvSpPr>
        <p:spPr>
          <a:xfrm>
            <a:off x="1719262" y="852773"/>
            <a:ext cx="5824538" cy="3657600"/>
          </a:xfrm>
        </p:spPr>
        <p:txBody>
          <a:bodyPr/>
          <a:lstStyle/>
          <a:p>
            <a:pPr>
              <a:tabLst>
                <a:tab pos="1152525" algn="ctr"/>
                <a:tab pos="2657475" algn="ctr"/>
                <a:tab pos="4111229" algn="ctr"/>
              </a:tabLst>
            </a:pPr>
            <a:r>
              <a:rPr lang="en-US" altLang="en-US" dirty="0"/>
              <a:t>A </a:t>
            </a:r>
            <a:r>
              <a:rPr lang="en-US" altLang="en-US" b="1" dirty="0">
                <a:solidFill>
                  <a:srgbClr val="002060"/>
                </a:solidFill>
              </a:rPr>
              <a:t>relationship</a:t>
            </a:r>
            <a:r>
              <a:rPr lang="en-US" altLang="en-US" dirty="0"/>
              <a:t> is an association among several entities</a:t>
            </a:r>
          </a:p>
          <a:p>
            <a:pPr>
              <a:buNone/>
              <a:tabLst>
                <a:tab pos="1152525" algn="ctr"/>
                <a:tab pos="2657475" algn="ctr"/>
                <a:tab pos="4111229" algn="ctr"/>
              </a:tabLst>
            </a:pPr>
            <a:r>
              <a:rPr lang="en-US" altLang="en-US" dirty="0"/>
              <a:t>	Example:</a:t>
            </a:r>
            <a:br>
              <a:rPr lang="en-US" altLang="en-US" dirty="0"/>
            </a:br>
            <a:r>
              <a:rPr lang="en-US" altLang="en-US" dirty="0"/>
              <a:t>	 44553 (Peltier</a:t>
            </a:r>
            <a:r>
              <a:rPr lang="en-US" altLang="en-US" u="sng" dirty="0"/>
              <a:t>)</a:t>
            </a:r>
            <a:r>
              <a:rPr lang="en-US" altLang="en-US" dirty="0"/>
              <a:t> 	</a:t>
            </a:r>
            <a:r>
              <a:rPr lang="en-US" altLang="en-US" i="1" u="sng" dirty="0"/>
              <a:t>advisor</a:t>
            </a:r>
            <a:r>
              <a:rPr lang="en-US" altLang="en-US" dirty="0"/>
              <a:t>	 22222 (</a:t>
            </a:r>
            <a:r>
              <a:rPr lang="en-US" altLang="en-US" u="sng" dirty="0"/>
              <a:t>Einstein)</a:t>
            </a:r>
            <a:r>
              <a:rPr lang="en-US" altLang="en-US" dirty="0"/>
              <a:t> </a:t>
            </a:r>
            <a:br>
              <a:rPr lang="en-US" altLang="en-US" u="sng" dirty="0"/>
            </a:br>
            <a:r>
              <a:rPr lang="en-US" altLang="en-US" dirty="0"/>
              <a:t>	 </a:t>
            </a:r>
            <a:r>
              <a:rPr lang="en-US" altLang="en-US" i="1" dirty="0"/>
              <a:t>student</a:t>
            </a:r>
            <a:r>
              <a:rPr lang="en-US" altLang="en-US" dirty="0"/>
              <a:t> entity	relationship set	 </a:t>
            </a:r>
            <a:r>
              <a:rPr lang="en-US" altLang="en-US" i="1" dirty="0"/>
              <a:t>instructor</a:t>
            </a:r>
            <a:r>
              <a:rPr lang="en-US" altLang="en-US" dirty="0"/>
              <a:t> entity</a:t>
            </a:r>
          </a:p>
          <a:p>
            <a:pPr>
              <a:tabLst>
                <a:tab pos="1152525" algn="ctr"/>
                <a:tab pos="2657475" algn="ctr"/>
                <a:tab pos="4111229" algn="ctr"/>
              </a:tabLst>
            </a:pPr>
            <a:r>
              <a:rPr lang="en-US" altLang="en-US" dirty="0"/>
              <a:t>A </a:t>
            </a:r>
            <a:r>
              <a:rPr lang="en-US" altLang="en-US" b="1" dirty="0">
                <a:solidFill>
                  <a:srgbClr val="002060"/>
                </a:solidFill>
              </a:rPr>
              <a:t>relationship set</a:t>
            </a:r>
            <a:r>
              <a:rPr lang="en-US" altLang="en-US" dirty="0">
                <a:solidFill>
                  <a:srgbClr val="002060"/>
                </a:solidFill>
              </a:rPr>
              <a:t> </a:t>
            </a:r>
            <a:r>
              <a:rPr lang="en-US" altLang="en-US" dirty="0"/>
              <a:t>is a mathematical relation among </a:t>
            </a:r>
            <a:r>
              <a:rPr lang="en-US" altLang="en-US" i="1" dirty="0"/>
              <a:t>n</a:t>
            </a:r>
            <a:r>
              <a:rPr lang="en-US" altLang="en-US" dirty="0"/>
              <a:t> </a:t>
            </a:r>
            <a:r>
              <a:rPr lang="en-US" altLang="en-US" dirty="0">
                <a:sym typeface="Symbol" panose="05050102010706020507" pitchFamily="18" charset="2"/>
              </a:rPr>
              <a:t> 2 entities, each taken from entity sets</a:t>
            </a:r>
          </a:p>
          <a:p>
            <a:pPr>
              <a:buNone/>
              <a:tabLst>
                <a:tab pos="1152525" algn="ctr"/>
                <a:tab pos="2657475" algn="ctr"/>
                <a:tab pos="4111229" algn="ctr"/>
              </a:tabLst>
            </a:pP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a:t>
            </a:r>
            <a:br>
              <a:rPr lang="en-US" altLang="en-US" dirty="0">
                <a:sym typeface="Symbol" panose="05050102010706020507" pitchFamily="18" charset="2"/>
              </a:rPr>
            </a:br>
            <a:br>
              <a:rPr lang="en-US" altLang="en-US" dirty="0">
                <a:sym typeface="Symbol" panose="05050102010706020507" pitchFamily="18" charset="2"/>
              </a:rPr>
            </a:br>
            <a:r>
              <a:rPr lang="en-US" altLang="en-US" dirty="0">
                <a:sym typeface="Symbol" panose="05050102010706020507" pitchFamily="18" charset="2"/>
              </a:rPr>
              <a:t>where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is a relationship</a:t>
            </a:r>
          </a:p>
          <a:p>
            <a:pPr lvl="1">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Example: </a:t>
            </a:r>
          </a:p>
          <a:p>
            <a:pPr lvl="1">
              <a:buNone/>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		        (44553, 22222)  </a:t>
            </a:r>
            <a:r>
              <a:rPr lang="en-US" altLang="en-US" i="1" dirty="0">
                <a:ea typeface="ＭＳ Ｐゴシック" panose="020B0600070205080204" pitchFamily="34" charset="-128"/>
                <a:sym typeface="Symbol" panose="05050102010706020507" pitchFamily="18" charset="2"/>
              </a:rPr>
              <a:t>advisor</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r>
              <a:rPr lang="en-US" altLang="en-US" dirty="0"/>
              <a:t>Complex Queries using With Clause</a:t>
            </a:r>
          </a:p>
        </p:txBody>
      </p:sp>
      <p:sp>
        <p:nvSpPr>
          <p:cNvPr id="46082" name="Rectangle 3"/>
          <p:cNvSpPr>
            <a:spLocks noGrp="1" noChangeArrowheads="1"/>
          </p:cNvSpPr>
          <p:nvPr>
            <p:ph type="body" idx="1"/>
          </p:nvPr>
        </p:nvSpPr>
        <p:spPr>
          <a:xfrm>
            <a:off x="1719263" y="860822"/>
            <a:ext cx="5668128" cy="520398"/>
          </a:xfrm>
        </p:spPr>
        <p:txBody>
          <a:bodyPr/>
          <a:lstStyle/>
          <a:p>
            <a:r>
              <a:rPr lang="en-US" altLang="en-US" dirty="0"/>
              <a:t>Find all departments where the total salary is greater than the average of the total salary at all departments</a:t>
            </a:r>
          </a:p>
        </p:txBody>
      </p:sp>
      <p:sp>
        <p:nvSpPr>
          <p:cNvPr id="46083" name="Text Box 4"/>
          <p:cNvSpPr txBox="1">
            <a:spLocks noChangeArrowheads="1"/>
          </p:cNvSpPr>
          <p:nvPr/>
        </p:nvSpPr>
        <p:spPr bwMode="auto">
          <a:xfrm>
            <a:off x="2314853" y="1381221"/>
            <a:ext cx="5143527" cy="2054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r>
              <a:rPr lang="en-US" altLang="en-US" sz="1275" b="1" dirty="0">
                <a:solidFill>
                  <a:srgbClr val="000000"/>
                </a:solidFill>
              </a:rPr>
              <a:t>with </a:t>
            </a:r>
            <a:r>
              <a:rPr lang="en-US" altLang="en-US" sz="1275" i="1" dirty="0" err="1">
                <a:solidFill>
                  <a:srgbClr val="000000"/>
                </a:solidFill>
              </a:rPr>
              <a:t>dept</a:t>
            </a:r>
            <a:r>
              <a:rPr lang="en-US" altLang="en-US" sz="1275" i="1" dirty="0">
                <a:solidFill>
                  <a:srgbClr val="000000"/>
                </a:solidFill>
              </a:rPr>
              <a:t> _total </a:t>
            </a:r>
            <a:r>
              <a:rPr lang="en-US" altLang="en-US" sz="1275" dirty="0">
                <a:solidFill>
                  <a:srgbClr val="000000"/>
                </a:solidFill>
              </a:rPr>
              <a:t>(</a:t>
            </a:r>
            <a:r>
              <a:rPr lang="en-US" altLang="en-US" sz="1275" i="1" dirty="0">
                <a:solidFill>
                  <a:srgbClr val="000000"/>
                </a:solidFill>
              </a:rPr>
              <a:t>dept_name</a:t>
            </a:r>
            <a:r>
              <a:rPr lang="en-US" altLang="en-US" sz="1275" dirty="0">
                <a:solidFill>
                  <a:srgbClr val="000000"/>
                </a:solidFill>
              </a:rPr>
              <a:t>, </a:t>
            </a:r>
            <a:r>
              <a:rPr lang="en-US" altLang="en-US" sz="1275" i="1" dirty="0">
                <a:solidFill>
                  <a:srgbClr val="000000"/>
                </a:solidFill>
              </a:rPr>
              <a:t>value</a:t>
            </a:r>
            <a:r>
              <a:rPr lang="en-US" altLang="en-US" sz="1275" dirty="0">
                <a:solidFill>
                  <a:srgbClr val="000000"/>
                </a:solidFill>
              </a:rPr>
              <a:t>) </a:t>
            </a:r>
            <a:r>
              <a:rPr lang="en-US" altLang="en-US" sz="1275" b="1" dirty="0">
                <a:solidFill>
                  <a:srgbClr val="000000"/>
                </a:solidFill>
              </a:rPr>
              <a:t>as</a:t>
            </a:r>
          </a:p>
          <a:p>
            <a:pPr defTabSz="685800"/>
            <a:r>
              <a:rPr lang="en-US" altLang="en-US" sz="1275" dirty="0">
                <a:solidFill>
                  <a:srgbClr val="000000"/>
                </a:solidFill>
              </a:rPr>
              <a:t>        (</a:t>
            </a:r>
            <a:r>
              <a:rPr lang="en-US" altLang="en-US" sz="1275" b="1" dirty="0">
                <a:solidFill>
                  <a:srgbClr val="000000"/>
                </a:solidFill>
              </a:rPr>
              <a:t>select </a:t>
            </a:r>
            <a:r>
              <a:rPr lang="en-US" altLang="en-US" sz="1275" i="1" dirty="0">
                <a:solidFill>
                  <a:srgbClr val="000000"/>
                </a:solidFill>
              </a:rPr>
              <a:t>dept_name</a:t>
            </a:r>
            <a:r>
              <a:rPr lang="en-US" altLang="en-US" sz="1275" dirty="0">
                <a:solidFill>
                  <a:srgbClr val="000000"/>
                </a:solidFill>
              </a:rPr>
              <a:t>, </a:t>
            </a:r>
            <a:r>
              <a:rPr lang="en-US" altLang="en-US" sz="1275" b="1" dirty="0">
                <a:solidFill>
                  <a:srgbClr val="000000"/>
                </a:solidFill>
              </a:rPr>
              <a:t>sum</a:t>
            </a:r>
            <a:r>
              <a:rPr lang="en-US" altLang="en-US" sz="1275" dirty="0">
                <a:solidFill>
                  <a:srgbClr val="000000"/>
                </a:solidFill>
              </a:rPr>
              <a:t>(</a:t>
            </a:r>
            <a:r>
              <a:rPr lang="en-US" altLang="en-US" sz="1275" i="1" dirty="0">
                <a:solidFill>
                  <a:srgbClr val="000000"/>
                </a:solidFill>
              </a:rPr>
              <a:t>salary</a:t>
            </a:r>
            <a:r>
              <a:rPr lang="en-US" altLang="en-US" sz="1275" dirty="0">
                <a:solidFill>
                  <a:srgbClr val="000000"/>
                </a:solidFill>
              </a:rPr>
              <a:t>)</a:t>
            </a:r>
          </a:p>
          <a:p>
            <a:pPr defTabSz="685800"/>
            <a:r>
              <a:rPr lang="en-US" altLang="en-US" sz="1275" b="1" dirty="0">
                <a:solidFill>
                  <a:srgbClr val="000000"/>
                </a:solidFill>
              </a:rPr>
              <a:t>         from </a:t>
            </a:r>
            <a:r>
              <a:rPr lang="en-US" altLang="en-US" sz="1275" i="1" dirty="0">
                <a:solidFill>
                  <a:srgbClr val="000000"/>
                </a:solidFill>
              </a:rPr>
              <a:t>instructor</a:t>
            </a:r>
          </a:p>
          <a:p>
            <a:pPr defTabSz="685800"/>
            <a:r>
              <a:rPr lang="en-US" altLang="en-US" sz="1275" b="1" dirty="0">
                <a:solidFill>
                  <a:srgbClr val="000000"/>
                </a:solidFill>
              </a:rPr>
              <a:t>         group by </a:t>
            </a:r>
            <a:r>
              <a:rPr lang="en-US" altLang="en-US" sz="1275" i="1" dirty="0">
                <a:solidFill>
                  <a:srgbClr val="000000"/>
                </a:solidFill>
              </a:rPr>
              <a:t>dept_name</a:t>
            </a:r>
            <a:r>
              <a:rPr lang="en-US" altLang="en-US" sz="1275" dirty="0">
                <a:solidFill>
                  <a:srgbClr val="000000"/>
                </a:solidFill>
              </a:rPr>
              <a:t>),</a:t>
            </a:r>
          </a:p>
          <a:p>
            <a:pPr defTabSz="685800"/>
            <a:r>
              <a:rPr lang="en-US" altLang="en-US" sz="1275" i="1" dirty="0" err="1">
                <a:solidFill>
                  <a:srgbClr val="000000"/>
                </a:solidFill>
              </a:rPr>
              <a:t>dept_total_avg</a:t>
            </a:r>
            <a:r>
              <a:rPr lang="en-US" altLang="en-US" sz="1275" dirty="0">
                <a:solidFill>
                  <a:srgbClr val="000000"/>
                </a:solidFill>
              </a:rPr>
              <a:t>(</a:t>
            </a:r>
            <a:r>
              <a:rPr lang="en-US" altLang="en-US" sz="1275" i="1" dirty="0">
                <a:solidFill>
                  <a:srgbClr val="000000"/>
                </a:solidFill>
              </a:rPr>
              <a:t>value</a:t>
            </a:r>
            <a:r>
              <a:rPr lang="en-US" altLang="en-US" sz="1275" dirty="0">
                <a:solidFill>
                  <a:srgbClr val="000000"/>
                </a:solidFill>
              </a:rPr>
              <a:t>) </a:t>
            </a:r>
            <a:r>
              <a:rPr lang="en-US" altLang="en-US" sz="1275" b="1" dirty="0">
                <a:solidFill>
                  <a:srgbClr val="000000"/>
                </a:solidFill>
              </a:rPr>
              <a:t>as</a:t>
            </a:r>
          </a:p>
          <a:p>
            <a:pPr defTabSz="685800"/>
            <a:r>
              <a:rPr lang="en-US" altLang="en-US" sz="1275" dirty="0">
                <a:solidFill>
                  <a:srgbClr val="000000"/>
                </a:solidFill>
              </a:rPr>
              <a:t>       (</a:t>
            </a:r>
            <a:r>
              <a:rPr lang="en-US" altLang="en-US" sz="1275" b="1" dirty="0">
                <a:solidFill>
                  <a:srgbClr val="000000"/>
                </a:solidFill>
              </a:rPr>
              <a:t>select </a:t>
            </a:r>
            <a:r>
              <a:rPr lang="en-US" altLang="en-US" sz="1275" b="1" dirty="0" err="1">
                <a:solidFill>
                  <a:srgbClr val="000000"/>
                </a:solidFill>
              </a:rPr>
              <a:t>avg</a:t>
            </a:r>
            <a:r>
              <a:rPr lang="en-US" altLang="en-US" sz="1275" dirty="0">
                <a:solidFill>
                  <a:srgbClr val="000000"/>
                </a:solidFill>
              </a:rPr>
              <a:t>(</a:t>
            </a:r>
            <a:r>
              <a:rPr lang="en-US" altLang="en-US" sz="1275" i="1" dirty="0">
                <a:solidFill>
                  <a:srgbClr val="000000"/>
                </a:solidFill>
              </a:rPr>
              <a:t>value</a:t>
            </a:r>
            <a:r>
              <a:rPr lang="en-US" altLang="en-US" sz="1275" dirty="0">
                <a:solidFill>
                  <a:srgbClr val="000000"/>
                </a:solidFill>
              </a:rPr>
              <a:t>)</a:t>
            </a:r>
          </a:p>
          <a:p>
            <a:pPr defTabSz="685800"/>
            <a:r>
              <a:rPr lang="en-US" altLang="en-US" sz="1275" b="1" dirty="0">
                <a:solidFill>
                  <a:srgbClr val="000000"/>
                </a:solidFill>
              </a:rPr>
              <a:t>       from </a:t>
            </a:r>
            <a:r>
              <a:rPr lang="en-US" altLang="en-US" sz="1275" i="1" dirty="0" err="1">
                <a:solidFill>
                  <a:srgbClr val="000000"/>
                </a:solidFill>
              </a:rPr>
              <a:t>dept_total</a:t>
            </a:r>
            <a:r>
              <a:rPr lang="en-US" altLang="en-US" sz="1275" dirty="0">
                <a:solidFill>
                  <a:srgbClr val="000000"/>
                </a:solidFill>
              </a:rPr>
              <a:t>)</a:t>
            </a:r>
          </a:p>
          <a:p>
            <a:pPr defTabSz="685800"/>
            <a:r>
              <a:rPr lang="en-US" altLang="en-US" sz="1275" b="1" dirty="0">
                <a:solidFill>
                  <a:srgbClr val="000000"/>
                </a:solidFill>
              </a:rPr>
              <a:t>select </a:t>
            </a:r>
            <a:r>
              <a:rPr lang="en-US" altLang="en-US" sz="1275" i="1" dirty="0">
                <a:solidFill>
                  <a:srgbClr val="000000"/>
                </a:solidFill>
              </a:rPr>
              <a:t>dept_name</a:t>
            </a:r>
          </a:p>
          <a:p>
            <a:pPr defTabSz="685800"/>
            <a:r>
              <a:rPr lang="en-US" altLang="en-US" sz="1275" b="1" dirty="0">
                <a:solidFill>
                  <a:srgbClr val="000000"/>
                </a:solidFill>
              </a:rPr>
              <a:t>from </a:t>
            </a:r>
            <a:r>
              <a:rPr lang="en-US" altLang="en-US" sz="1275" i="1" dirty="0" err="1">
                <a:solidFill>
                  <a:srgbClr val="000000"/>
                </a:solidFill>
              </a:rPr>
              <a:t>dept_total</a:t>
            </a:r>
            <a:r>
              <a:rPr lang="en-US" altLang="en-US" sz="1275" dirty="0">
                <a:solidFill>
                  <a:srgbClr val="000000"/>
                </a:solidFill>
              </a:rPr>
              <a:t>, </a:t>
            </a:r>
            <a:r>
              <a:rPr lang="en-US" altLang="en-US" sz="1275" i="1" dirty="0" err="1">
                <a:solidFill>
                  <a:srgbClr val="000000"/>
                </a:solidFill>
              </a:rPr>
              <a:t>dept_total_avg</a:t>
            </a:r>
            <a:endParaRPr lang="en-US" altLang="en-US" sz="1275" i="1" dirty="0">
              <a:solidFill>
                <a:srgbClr val="000000"/>
              </a:solidFill>
            </a:endParaRPr>
          </a:p>
          <a:p>
            <a:pPr defTabSz="685800"/>
            <a:r>
              <a:rPr lang="en-US" altLang="en-US" sz="1275" b="1" dirty="0">
                <a:solidFill>
                  <a:srgbClr val="000000"/>
                </a:solidFill>
              </a:rPr>
              <a:t>where </a:t>
            </a:r>
            <a:r>
              <a:rPr lang="en-US" altLang="en-US" sz="1275" i="1" dirty="0" err="1">
                <a:solidFill>
                  <a:srgbClr val="000000"/>
                </a:solidFill>
              </a:rPr>
              <a:t>dept_total.value</a:t>
            </a:r>
            <a:r>
              <a:rPr lang="en-US" altLang="en-US" sz="1275" i="1" dirty="0">
                <a:solidFill>
                  <a:srgbClr val="000000"/>
                </a:solidFill>
              </a:rPr>
              <a:t> </a:t>
            </a:r>
            <a:r>
              <a:rPr lang="en-US" altLang="en-US" sz="1275" dirty="0">
                <a:solidFill>
                  <a:srgbClr val="000000"/>
                </a:solidFill>
              </a:rPr>
              <a:t>&gt; </a:t>
            </a:r>
            <a:r>
              <a:rPr lang="en-US" altLang="en-US" sz="1275" i="1" dirty="0" err="1">
                <a:solidFill>
                  <a:srgbClr val="000000"/>
                </a:solidFill>
              </a:rPr>
              <a:t>dept_total_avg.value</a:t>
            </a:r>
            <a:r>
              <a:rPr lang="en-US" altLang="en-US" sz="1275" dirty="0">
                <a:solidFill>
                  <a:srgbClr val="000000"/>
                </a:solidFill>
              </a:rPr>
              <a:t>;</a:t>
            </a:r>
          </a:p>
        </p:txBody>
      </p:sp>
      <p:sp>
        <p:nvSpPr>
          <p:cNvPr id="2" name="TextBox 1">
            <a:extLst>
              <a:ext uri="{FF2B5EF4-FFF2-40B4-BE49-F238E27FC236}">
                <a16:creationId xmlns:a16="http://schemas.microsoft.com/office/drawing/2014/main" id="{08D9E32C-3312-C08C-28A8-043EA20CF1EA}"/>
              </a:ext>
            </a:extLst>
          </p:cNvPr>
          <p:cNvSpPr txBox="1"/>
          <p:nvPr/>
        </p:nvSpPr>
        <p:spPr>
          <a:xfrm>
            <a:off x="533400" y="3435630"/>
            <a:ext cx="7752828" cy="1477328"/>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FF0000"/>
                </a:solidFill>
              </a:rPr>
              <a:t>These are also called common table expressions.</a:t>
            </a:r>
          </a:p>
          <a:p>
            <a:pPr marL="285750" indent="-285750">
              <a:buFont typeface="Arial" panose="020B0604020202020204" pitchFamily="34" charset="0"/>
              <a:buChar char="•"/>
            </a:pPr>
            <a:r>
              <a:rPr lang="en-US" dirty="0">
                <a:solidFill>
                  <a:srgbClr val="FF0000"/>
                </a:solidFill>
              </a:rPr>
              <a:t>These are very, very helpful when writing complex queries with many clauses.</a:t>
            </a:r>
          </a:p>
          <a:p>
            <a:pPr marL="285750" indent="-285750">
              <a:buFont typeface="Arial" panose="020B0604020202020204" pitchFamily="34" charset="0"/>
              <a:buChar char="•"/>
            </a:pPr>
            <a:r>
              <a:rPr lang="en-US" dirty="0">
                <a:solidFill>
                  <a:srgbClr val="FF0000"/>
                </a:solidFill>
              </a:rPr>
              <a:t>“Slow is smooth. Smooth is fast.”</a:t>
            </a:r>
          </a:p>
          <a:p>
            <a:pPr marL="285750" indent="-285750">
              <a:buFont typeface="Arial" panose="020B0604020202020204" pitchFamily="34" charset="0"/>
              <a:buChar char="•"/>
            </a:pPr>
            <a:r>
              <a:rPr lang="en-US" dirty="0">
                <a:solidFill>
                  <a:srgbClr val="FF0000"/>
                </a:solidFill>
              </a:rPr>
              <a:t>“Break it down Barney Style.”</a:t>
            </a:r>
          </a:p>
          <a:p>
            <a:pPr marL="285750" indent="-285750">
              <a:buFont typeface="Arial" panose="020B0604020202020204" pitchFamily="34" charset="0"/>
              <a:buChar char="•"/>
            </a:pPr>
            <a:r>
              <a:rPr lang="en-US" dirty="0">
                <a:solidFill>
                  <a:srgbClr val="FF0000"/>
                </a:solidFill>
              </a:rPr>
              <a:t>Let’s look at a complex example in the notebook.</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Grp="1" noChangeArrowheads="1"/>
          </p:cNvSpPr>
          <p:nvPr>
            <p:ph type="title"/>
          </p:nvPr>
        </p:nvSpPr>
        <p:spPr/>
        <p:txBody>
          <a:bodyPr/>
          <a:lstStyle/>
          <a:p>
            <a:r>
              <a:rPr lang="en-US" altLang="en-US" dirty="0"/>
              <a:t>Set Operations</a:t>
            </a:r>
          </a:p>
        </p:txBody>
      </p:sp>
      <p:sp>
        <p:nvSpPr>
          <p:cNvPr id="32770" name="Rectangle 3"/>
          <p:cNvSpPr>
            <a:spLocks noGrp="1" noChangeArrowheads="1"/>
          </p:cNvSpPr>
          <p:nvPr>
            <p:ph type="body" idx="1"/>
          </p:nvPr>
        </p:nvSpPr>
        <p:spPr>
          <a:xfrm>
            <a:off x="1719263" y="821531"/>
            <a:ext cx="5751386" cy="3677841"/>
          </a:xfrm>
        </p:spPr>
        <p:txBody>
          <a:bodyPr/>
          <a:lstStyle/>
          <a:p>
            <a:r>
              <a:rPr lang="en-US" altLang="en-US" dirty="0"/>
              <a:t>Find courses that ran in Fall 2017 or in Spring 2018</a:t>
            </a:r>
          </a:p>
          <a:p>
            <a:pPr marL="0" indent="0">
              <a:buNone/>
            </a:pPr>
            <a:r>
              <a:rPr lang="en-US" altLang="en-US"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'Fall' </a:t>
            </a:r>
            <a:r>
              <a:rPr lang="en-US" altLang="en-US" sz="1200" b="1" dirty="0"/>
              <a:t>and </a:t>
            </a:r>
            <a:r>
              <a:rPr lang="en-US" altLang="en-US" sz="1200" i="1" dirty="0"/>
              <a:t>year = </a:t>
            </a:r>
            <a:r>
              <a:rPr lang="en-US" altLang="en-US" sz="1200" dirty="0"/>
              <a:t>2017)</a:t>
            </a:r>
            <a:br>
              <a:rPr lang="en-US" altLang="en-US" sz="1200" dirty="0"/>
            </a:br>
            <a:r>
              <a:rPr lang="en-US" altLang="en-US" sz="1200" dirty="0"/>
              <a:t>           </a:t>
            </a:r>
            <a:r>
              <a:rPr lang="en-US" altLang="en-US" sz="1200" b="1" dirty="0"/>
              <a:t>union</a:t>
            </a:r>
            <a:br>
              <a:rPr lang="en-US" altLang="en-US" sz="1200" b="1" dirty="0"/>
            </a:br>
            <a:r>
              <a:rPr lang="en-US" altLang="en-US" sz="1200" b="1"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'Spring' </a:t>
            </a:r>
            <a:r>
              <a:rPr lang="en-US" altLang="en-US" sz="1200" b="1" dirty="0"/>
              <a:t>and </a:t>
            </a:r>
            <a:r>
              <a:rPr lang="en-US" altLang="en-US" sz="1200" i="1" dirty="0"/>
              <a:t>year = </a:t>
            </a:r>
            <a:r>
              <a:rPr lang="en-US" altLang="en-US" sz="1200" dirty="0"/>
              <a:t>2018)</a:t>
            </a:r>
            <a:endParaRPr lang="en-US" altLang="en-US" dirty="0"/>
          </a:p>
          <a:p>
            <a:r>
              <a:rPr lang="en-US" altLang="en-US" dirty="0"/>
              <a:t>Find courses that ran in Fall 2017 and in Spring 2018</a:t>
            </a:r>
          </a:p>
          <a:p>
            <a:pPr marL="0" indent="0">
              <a:buNone/>
            </a:pPr>
            <a:r>
              <a:rPr lang="en-US" altLang="en-US" dirty="0"/>
              <a:t>         </a:t>
            </a:r>
            <a:r>
              <a:rPr lang="en-US" altLang="en-US" sz="1500"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'Fall' </a:t>
            </a:r>
            <a:r>
              <a:rPr lang="en-US" altLang="en-US" sz="1200" b="1" dirty="0"/>
              <a:t>and </a:t>
            </a:r>
            <a:r>
              <a:rPr lang="en-US" altLang="en-US" sz="1200" i="1" dirty="0"/>
              <a:t>year = </a:t>
            </a:r>
            <a:r>
              <a:rPr lang="en-US" altLang="en-US" sz="1200" dirty="0"/>
              <a:t>2017)</a:t>
            </a:r>
            <a:br>
              <a:rPr lang="en-US" altLang="en-US" sz="1200" dirty="0"/>
            </a:br>
            <a:r>
              <a:rPr lang="en-US" altLang="en-US" sz="1200" dirty="0"/>
              <a:t>           </a:t>
            </a:r>
            <a:r>
              <a:rPr lang="en-US" altLang="en-US" sz="1200" b="1" dirty="0"/>
              <a:t>intersect</a:t>
            </a:r>
            <a:br>
              <a:rPr lang="en-US" altLang="en-US" sz="1200" b="1" dirty="0"/>
            </a:br>
            <a:r>
              <a:rPr lang="en-US" altLang="en-US" sz="1200" b="1"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'Spring' </a:t>
            </a:r>
            <a:r>
              <a:rPr lang="en-US" altLang="en-US" sz="1200" b="1" dirty="0"/>
              <a:t>and </a:t>
            </a:r>
            <a:r>
              <a:rPr lang="en-US" altLang="en-US" sz="1200" i="1" dirty="0"/>
              <a:t>year = </a:t>
            </a:r>
            <a:r>
              <a:rPr lang="en-US" altLang="en-US" sz="1200" dirty="0"/>
              <a:t>2018)</a:t>
            </a:r>
            <a:endParaRPr lang="en-US" altLang="en-US" dirty="0"/>
          </a:p>
          <a:p>
            <a:r>
              <a:rPr lang="en-US" altLang="en-US" dirty="0"/>
              <a:t>Find courses that ran in Fall 2017 but not in Spring 2018</a:t>
            </a:r>
          </a:p>
          <a:p>
            <a:pPr marL="0" indent="0">
              <a:buNone/>
            </a:pPr>
            <a:r>
              <a:rPr lang="en-US" altLang="en-US" sz="1500"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'Fall' </a:t>
            </a:r>
            <a:r>
              <a:rPr lang="en-US" altLang="en-US" sz="1200" b="1" dirty="0"/>
              <a:t>and </a:t>
            </a:r>
            <a:r>
              <a:rPr lang="en-US" altLang="en-US" sz="1200" i="1" dirty="0"/>
              <a:t>year = </a:t>
            </a:r>
            <a:r>
              <a:rPr lang="en-US" altLang="en-US" sz="1200" dirty="0"/>
              <a:t>2017)</a:t>
            </a:r>
            <a:br>
              <a:rPr lang="en-US" altLang="en-US" sz="1200" dirty="0"/>
            </a:br>
            <a:r>
              <a:rPr lang="en-US" altLang="en-US" sz="1200" dirty="0"/>
              <a:t>           </a:t>
            </a:r>
            <a:r>
              <a:rPr lang="en-US" altLang="en-US" sz="1200" b="1" dirty="0"/>
              <a:t>except</a:t>
            </a:r>
            <a:br>
              <a:rPr lang="en-US" altLang="en-US" sz="1200" b="1" dirty="0"/>
            </a:br>
            <a:r>
              <a:rPr lang="en-US" altLang="en-US" sz="1200" b="1"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'Spring' </a:t>
            </a:r>
            <a:r>
              <a:rPr lang="en-US" altLang="en-US" sz="1200" b="1" dirty="0"/>
              <a:t>and </a:t>
            </a:r>
            <a:r>
              <a:rPr lang="en-US" altLang="en-US" sz="1200" i="1" dirty="0"/>
              <a:t>year = </a:t>
            </a:r>
            <a:r>
              <a:rPr lang="en-US" altLang="en-US" sz="1200" dirty="0"/>
              <a:t>2018)</a:t>
            </a:r>
          </a:p>
          <a:p>
            <a:endParaRPr lang="en-US" altLang="en-US" dirty="0"/>
          </a:p>
          <a:p>
            <a:endParaRPr lang="en-US" altLang="en-US" dirty="0"/>
          </a:p>
          <a:p>
            <a:endParaRPr lang="en-US" altLang="en-US" dirty="0"/>
          </a:p>
          <a:p>
            <a:endParaRPr lang="en-US" altLang="en-US" dirty="0"/>
          </a:p>
          <a:p>
            <a:endParaRPr lang="en-US" altLang="en-US" dirty="0"/>
          </a:p>
          <a:p>
            <a:endParaRPr lang="en-US" altLang="en-US" b="1" dirty="0">
              <a:solidFill>
                <a:srgbClr val="002060"/>
              </a:solidFill>
            </a:endParaRPr>
          </a:p>
        </p:txBody>
      </p:sp>
    </p:spTree>
    <p:extLst>
      <p:ext uri="{BB962C8B-B14F-4D97-AF65-F5344CB8AC3E}">
        <p14:creationId xmlns:p14="http://schemas.microsoft.com/office/powerpoint/2010/main" val="20443045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Grp="1" noChangeArrowheads="1"/>
          </p:cNvSpPr>
          <p:nvPr>
            <p:ph type="title"/>
          </p:nvPr>
        </p:nvSpPr>
        <p:spPr/>
        <p:txBody>
          <a:bodyPr/>
          <a:lstStyle/>
          <a:p>
            <a:r>
              <a:rPr lang="en-US" altLang="en-US" dirty="0"/>
              <a:t>Set Operations (Cont.)</a:t>
            </a:r>
          </a:p>
        </p:txBody>
      </p:sp>
      <p:sp>
        <p:nvSpPr>
          <p:cNvPr id="32770" name="Rectangle 3"/>
          <p:cNvSpPr>
            <a:spLocks noGrp="1" noChangeArrowheads="1"/>
          </p:cNvSpPr>
          <p:nvPr>
            <p:ph type="body" idx="1"/>
          </p:nvPr>
        </p:nvSpPr>
        <p:spPr>
          <a:xfrm>
            <a:off x="1719263" y="839820"/>
            <a:ext cx="5735760" cy="2735485"/>
          </a:xfrm>
        </p:spPr>
        <p:txBody>
          <a:bodyPr/>
          <a:lstStyle/>
          <a:p>
            <a:r>
              <a:rPr lang="en-US" altLang="en-US" dirty="0"/>
              <a:t>Set operations </a:t>
            </a:r>
            <a:r>
              <a:rPr lang="en-US" altLang="en-US" b="1" dirty="0">
                <a:solidFill>
                  <a:srgbClr val="002060"/>
                </a:solidFill>
              </a:rPr>
              <a:t>union</a:t>
            </a:r>
            <a:r>
              <a:rPr lang="en-US" altLang="en-US" b="1" dirty="0"/>
              <a:t>, </a:t>
            </a:r>
            <a:r>
              <a:rPr lang="en-US" altLang="en-US" b="1" dirty="0">
                <a:solidFill>
                  <a:srgbClr val="002060"/>
                </a:solidFill>
              </a:rPr>
              <a:t>intersect</a:t>
            </a:r>
            <a:r>
              <a:rPr lang="en-US" altLang="en-US" b="1" dirty="0"/>
              <a:t>, </a:t>
            </a:r>
            <a:r>
              <a:rPr lang="en-US" altLang="en-US" dirty="0"/>
              <a:t>and </a:t>
            </a:r>
            <a:r>
              <a:rPr lang="en-US" altLang="en-US" b="1" dirty="0">
                <a:solidFill>
                  <a:srgbClr val="002060"/>
                </a:solidFill>
              </a:rPr>
              <a:t>except </a:t>
            </a:r>
          </a:p>
          <a:p>
            <a:pPr lvl="1"/>
            <a:r>
              <a:rPr lang="en-US" altLang="en-US" dirty="0">
                <a:sym typeface="Symbol" panose="05050102010706020507" pitchFamily="18" charset="2"/>
              </a:rPr>
              <a:t>Each of the above operations automatically eliminates duplicates</a:t>
            </a:r>
          </a:p>
          <a:p>
            <a:r>
              <a:rPr lang="en-US" altLang="en-US" dirty="0">
                <a:sym typeface="Symbol" panose="05050102010706020507" pitchFamily="18" charset="2"/>
              </a:rPr>
              <a:t>To retain all duplicates use the</a:t>
            </a:r>
          </a:p>
          <a:p>
            <a:pPr lvl="1"/>
            <a:r>
              <a:rPr lang="en-US" altLang="en-US" b="1" dirty="0">
                <a:solidFill>
                  <a:srgbClr val="002060"/>
                </a:solidFill>
                <a:sym typeface="Symbol" panose="05050102010706020507" pitchFamily="18" charset="2"/>
              </a:rPr>
              <a:t>union all</a:t>
            </a:r>
            <a:r>
              <a:rPr lang="en-US" altLang="en-US" dirty="0">
                <a:solidFill>
                  <a:srgbClr val="002060"/>
                </a:solidFill>
                <a:sym typeface="Symbol" panose="05050102010706020507" pitchFamily="18" charset="2"/>
              </a:rPr>
              <a:t>,</a:t>
            </a:r>
          </a:p>
          <a:p>
            <a:pPr lvl="1"/>
            <a:r>
              <a:rPr lang="en-US" altLang="en-US" b="1" dirty="0">
                <a:solidFill>
                  <a:srgbClr val="002060"/>
                </a:solidFill>
                <a:sym typeface="Symbol" panose="05050102010706020507" pitchFamily="18" charset="2"/>
              </a:rPr>
              <a:t>intersect all</a:t>
            </a:r>
          </a:p>
          <a:p>
            <a:pPr lvl="1"/>
            <a:r>
              <a:rPr lang="en-US" altLang="en-US" b="1" dirty="0">
                <a:solidFill>
                  <a:srgbClr val="002060"/>
                </a:solidFill>
                <a:sym typeface="Symbol" panose="05050102010706020507" pitchFamily="18" charset="2"/>
              </a:rPr>
              <a:t>except all</a:t>
            </a:r>
            <a:r>
              <a:rPr lang="en-US" altLang="en-US" dirty="0">
                <a:solidFill>
                  <a:srgbClr val="002060"/>
                </a:solidFill>
                <a:sym typeface="Symbol" panose="05050102010706020507" pitchFamily="18" charset="2"/>
              </a:rPr>
              <a:t>.</a:t>
            </a:r>
            <a:br>
              <a:rPr lang="en-US" altLang="en-US" b="1" dirty="0">
                <a:solidFill>
                  <a:srgbClr val="002060"/>
                </a:solidFill>
                <a:sym typeface="Symbol" panose="05050102010706020507" pitchFamily="18" charset="2"/>
              </a:rPr>
            </a:br>
            <a:endParaRPr lang="en-US" altLang="en-US" dirty="0">
              <a:solidFill>
                <a:srgbClr val="002060"/>
              </a:solidFill>
              <a:sym typeface="Symbol" panose="05050102010706020507" pitchFamily="18" charset="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89DE70-EC47-3485-90F1-A71A079DB26C}"/>
              </a:ext>
            </a:extLst>
          </p:cNvPr>
          <p:cNvSpPr>
            <a:spLocks noGrp="1"/>
          </p:cNvSpPr>
          <p:nvPr>
            <p:ph idx="1"/>
          </p:nvPr>
        </p:nvSpPr>
        <p:spPr>
          <a:xfrm>
            <a:off x="152400" y="590550"/>
            <a:ext cx="8839200" cy="3657600"/>
          </a:xfrm>
        </p:spPr>
        <p:txBody>
          <a:bodyPr/>
          <a:lstStyle/>
          <a:p>
            <a:r>
              <a:rPr lang="en-US" dirty="0"/>
              <a:t>There are basically two approaches to</a:t>
            </a:r>
            <a:br>
              <a:rPr lang="en-US" dirty="0"/>
            </a:br>
            <a:r>
              <a:rPr lang="en-US" dirty="0"/>
              <a:t>putting tables together.</a:t>
            </a:r>
          </a:p>
          <a:p>
            <a:r>
              <a:rPr lang="en-US" dirty="0"/>
              <a:t>UNION kind of “stacks” the tables.</a:t>
            </a:r>
          </a:p>
          <a:p>
            <a:r>
              <a:rPr lang="en-US" dirty="0"/>
              <a:t>JOIN kind of ”puts them side by side.”</a:t>
            </a:r>
          </a:p>
          <a:p>
            <a:r>
              <a:rPr lang="en-US" dirty="0"/>
              <a:t>We will see that there are more sophisticated</a:t>
            </a:r>
            <a:br>
              <a:rPr lang="en-US" dirty="0"/>
            </a:br>
            <a:r>
              <a:rPr lang="en-US" dirty="0"/>
              <a:t>patterns, including subqueries for</a:t>
            </a:r>
            <a:br>
              <a:rPr lang="en-US" dirty="0"/>
            </a:br>
            <a:r>
              <a:rPr lang="en-US" dirty="0"/>
              <a:t>combining tables.</a:t>
            </a:r>
          </a:p>
        </p:txBody>
      </p:sp>
      <p:sp>
        <p:nvSpPr>
          <p:cNvPr id="3" name="Title 2">
            <a:extLst>
              <a:ext uri="{FF2B5EF4-FFF2-40B4-BE49-F238E27FC236}">
                <a16:creationId xmlns:a16="http://schemas.microsoft.com/office/drawing/2014/main" id="{1ABC8EE2-7E25-2D49-1838-E52BAC74524A}"/>
              </a:ext>
            </a:extLst>
          </p:cNvPr>
          <p:cNvSpPr>
            <a:spLocks noGrp="1"/>
          </p:cNvSpPr>
          <p:nvPr>
            <p:ph type="title"/>
          </p:nvPr>
        </p:nvSpPr>
        <p:spPr/>
        <p:txBody>
          <a:bodyPr/>
          <a:lstStyle/>
          <a:p>
            <a:r>
              <a:rPr lang="en-US" dirty="0"/>
              <a:t>JOIN and UNION</a:t>
            </a:r>
          </a:p>
        </p:txBody>
      </p:sp>
      <p:pic>
        <p:nvPicPr>
          <p:cNvPr id="4" name="Picture 3">
            <a:extLst>
              <a:ext uri="{FF2B5EF4-FFF2-40B4-BE49-F238E27FC236}">
                <a16:creationId xmlns:a16="http://schemas.microsoft.com/office/drawing/2014/main" id="{805B47D0-6E43-507E-7DBF-5125F72B3F89}"/>
              </a:ext>
            </a:extLst>
          </p:cNvPr>
          <p:cNvPicPr>
            <a:picLocks noChangeAspect="1"/>
          </p:cNvPicPr>
          <p:nvPr/>
        </p:nvPicPr>
        <p:blipFill>
          <a:blip r:embed="rId2"/>
          <a:stretch>
            <a:fillRect/>
          </a:stretch>
        </p:blipFill>
        <p:spPr>
          <a:xfrm>
            <a:off x="5410200" y="548922"/>
            <a:ext cx="2936742" cy="1704870"/>
          </a:xfrm>
          <a:prstGeom prst="rect">
            <a:avLst/>
          </a:prstGeom>
        </p:spPr>
      </p:pic>
      <p:pic>
        <p:nvPicPr>
          <p:cNvPr id="5" name="Picture 4">
            <a:extLst>
              <a:ext uri="{FF2B5EF4-FFF2-40B4-BE49-F238E27FC236}">
                <a16:creationId xmlns:a16="http://schemas.microsoft.com/office/drawing/2014/main" id="{E4953663-0292-52D6-A60A-07CCB1322C4F}"/>
              </a:ext>
            </a:extLst>
          </p:cNvPr>
          <p:cNvPicPr>
            <a:picLocks noChangeAspect="1"/>
          </p:cNvPicPr>
          <p:nvPr/>
        </p:nvPicPr>
        <p:blipFill>
          <a:blip r:embed="rId3"/>
          <a:stretch>
            <a:fillRect/>
          </a:stretch>
        </p:blipFill>
        <p:spPr>
          <a:xfrm>
            <a:off x="5404556" y="2436008"/>
            <a:ext cx="3148571" cy="1371600"/>
          </a:xfrm>
          <a:prstGeom prst="rect">
            <a:avLst/>
          </a:prstGeom>
        </p:spPr>
      </p:pic>
    </p:spTree>
    <p:extLst>
      <p:ext uri="{BB962C8B-B14F-4D97-AF65-F5344CB8AC3E}">
        <p14:creationId xmlns:p14="http://schemas.microsoft.com/office/powerpoint/2010/main" val="3323188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32FCC-7E5B-5688-C3FB-C19B6F86E84A}"/>
            </a:ext>
          </a:extLst>
        </p:cNvPr>
        <p:cNvGrpSpPr/>
        <p:nvPr/>
      </p:nvGrpSpPr>
      <p:grpSpPr>
        <a:xfrm>
          <a:off x="0" y="0"/>
          <a:ext cx="0" cy="0"/>
          <a:chOff x="0" y="0"/>
          <a:chExt cx="0" cy="0"/>
        </a:xfrm>
      </p:grpSpPr>
      <p:sp>
        <p:nvSpPr>
          <p:cNvPr id="437250" name="Rectangle 2">
            <a:extLst>
              <a:ext uri="{FF2B5EF4-FFF2-40B4-BE49-F238E27FC236}">
                <a16:creationId xmlns:a16="http://schemas.microsoft.com/office/drawing/2014/main" id="{8734E1D1-C48A-32A9-5604-2BC5653D7F27}"/>
              </a:ext>
            </a:extLst>
          </p:cNvPr>
          <p:cNvSpPr>
            <a:spLocks noGrp="1" noChangeArrowheads="1"/>
          </p:cNvSpPr>
          <p:nvPr>
            <p:ph type="title"/>
          </p:nvPr>
        </p:nvSpPr>
        <p:spPr/>
        <p:txBody>
          <a:bodyPr/>
          <a:lstStyle/>
          <a:p>
            <a:r>
              <a:rPr lang="en-US" altLang="en-US" dirty="0"/>
              <a:t>Nested Subqueries</a:t>
            </a:r>
          </a:p>
        </p:txBody>
      </p:sp>
      <p:sp>
        <p:nvSpPr>
          <p:cNvPr id="41986" name="Rectangle 3">
            <a:extLst>
              <a:ext uri="{FF2B5EF4-FFF2-40B4-BE49-F238E27FC236}">
                <a16:creationId xmlns:a16="http://schemas.microsoft.com/office/drawing/2014/main" id="{C78784B6-E99B-D764-83F5-54B9F200F158}"/>
              </a:ext>
            </a:extLst>
          </p:cNvPr>
          <p:cNvSpPr>
            <a:spLocks noGrp="1" noChangeArrowheads="1"/>
          </p:cNvSpPr>
          <p:nvPr>
            <p:ph type="body" idx="1"/>
          </p:nvPr>
        </p:nvSpPr>
        <p:spPr>
          <a:xfrm>
            <a:off x="285319" y="888966"/>
            <a:ext cx="5742419" cy="3691556"/>
          </a:xfrm>
        </p:spPr>
        <p:txBody>
          <a:bodyPr/>
          <a:lstStyle/>
          <a:p>
            <a:r>
              <a:rPr lang="en-US" altLang="en-US" dirty="0"/>
              <a:t>SQL provides a mechanism for the nesting of subqueries. A </a:t>
            </a:r>
            <a:r>
              <a:rPr lang="en-US" altLang="en-US" b="1" dirty="0">
                <a:solidFill>
                  <a:srgbClr val="002060"/>
                </a:solidFill>
              </a:rPr>
              <a:t>subquery</a:t>
            </a:r>
            <a:r>
              <a:rPr lang="en-US" altLang="en-US" dirty="0"/>
              <a:t> is a </a:t>
            </a:r>
            <a:r>
              <a:rPr lang="en-US" altLang="en-US" b="1" dirty="0"/>
              <a:t>select-from-where</a:t>
            </a:r>
            <a:r>
              <a:rPr lang="en-US" altLang="en-US" dirty="0"/>
              <a:t> expression that is nested within another query.</a:t>
            </a:r>
          </a:p>
          <a:p>
            <a:r>
              <a:rPr lang="en-US" altLang="en-US" dirty="0"/>
              <a:t>The nesting can be done in the following SQL query</a:t>
            </a:r>
            <a:br>
              <a:rPr lang="en-US" altLang="en-US" dirty="0"/>
            </a:br>
            <a:br>
              <a:rPr lang="en-US" altLang="en-US" dirty="0"/>
            </a:br>
            <a:r>
              <a:rPr lang="en-US" altLang="en-US" dirty="0"/>
              <a:t>	</a:t>
            </a:r>
            <a:r>
              <a:rPr lang="en-US" altLang="en-US" b="1" dirty="0"/>
              <a:t>select </a:t>
            </a:r>
            <a:r>
              <a:rPr lang="en-US" altLang="en-US" i="1" dirty="0"/>
              <a:t>A</a:t>
            </a:r>
            <a:r>
              <a:rPr lang="en-US" altLang="en-US" baseline="-25000" dirty="0"/>
              <a:t>1</a:t>
            </a:r>
            <a:r>
              <a:rPr lang="en-US" altLang="en-US" dirty="0"/>
              <a:t>, </a:t>
            </a:r>
            <a:r>
              <a:rPr lang="en-US" altLang="en-US" i="1" dirty="0"/>
              <a:t>A</a:t>
            </a:r>
            <a:r>
              <a:rPr lang="en-US" altLang="en-US" baseline="-25000" dirty="0"/>
              <a:t>2</a:t>
            </a:r>
            <a:r>
              <a:rPr lang="en-US" altLang="en-US" dirty="0"/>
              <a:t>, ..., </a:t>
            </a:r>
            <a:r>
              <a:rPr lang="en-US" altLang="en-US" i="1" dirty="0"/>
              <a:t>A</a:t>
            </a:r>
            <a:r>
              <a:rPr lang="en-US" altLang="en-US" i="1" baseline="-25000" dirty="0"/>
              <a:t>n</a:t>
            </a:r>
            <a:br>
              <a:rPr lang="en-US" altLang="en-US" dirty="0"/>
            </a:br>
            <a:r>
              <a:rPr lang="en-US" altLang="en-US" dirty="0"/>
              <a:t>	</a:t>
            </a:r>
            <a:r>
              <a:rPr lang="en-US" altLang="en-US" b="1" dirty="0"/>
              <a:t>from</a:t>
            </a:r>
            <a:r>
              <a:rPr lang="en-US" altLang="en-US" dirty="0"/>
              <a:t> </a:t>
            </a:r>
            <a:r>
              <a:rPr lang="en-US" altLang="en-US" i="1" dirty="0"/>
              <a:t>r</a:t>
            </a:r>
            <a:r>
              <a:rPr lang="en-US" altLang="en-US" baseline="-25000" dirty="0"/>
              <a:t>1</a:t>
            </a:r>
            <a:r>
              <a:rPr lang="en-US" altLang="en-US" dirty="0"/>
              <a:t>, </a:t>
            </a:r>
            <a:r>
              <a:rPr lang="en-US" altLang="en-US" i="1" dirty="0"/>
              <a:t>r</a:t>
            </a:r>
            <a:r>
              <a:rPr lang="en-US" altLang="en-US" baseline="-25000" dirty="0"/>
              <a:t>2</a:t>
            </a:r>
            <a:r>
              <a:rPr lang="en-US" altLang="en-US" dirty="0"/>
              <a:t>, ..., </a:t>
            </a:r>
            <a:r>
              <a:rPr lang="en-US" altLang="en-US" i="1" dirty="0" err="1"/>
              <a:t>r</a:t>
            </a:r>
            <a:r>
              <a:rPr lang="en-US" altLang="en-US" i="1" baseline="-25000" dirty="0" err="1"/>
              <a:t>m</a:t>
            </a:r>
            <a:br>
              <a:rPr lang="en-US" altLang="en-US" dirty="0"/>
            </a:br>
            <a:r>
              <a:rPr lang="en-US" altLang="en-US" dirty="0"/>
              <a:t>	</a:t>
            </a:r>
            <a:r>
              <a:rPr lang="en-US" altLang="en-US" b="1" dirty="0"/>
              <a:t>where </a:t>
            </a:r>
            <a:r>
              <a:rPr lang="en-US" altLang="en-US" i="1" dirty="0"/>
              <a:t>P</a:t>
            </a:r>
          </a:p>
          <a:p>
            <a:pPr>
              <a:buFont typeface="Monotype Sorts" charset="2"/>
              <a:buNone/>
            </a:pPr>
            <a:r>
              <a:rPr lang="en-US" altLang="en-US" sz="600" i="1" dirty="0"/>
              <a:t> </a:t>
            </a:r>
            <a:br>
              <a:rPr lang="en-US" altLang="en-US" i="1" dirty="0"/>
            </a:br>
            <a:r>
              <a:rPr lang="en-US" altLang="en-US" dirty="0"/>
              <a:t>as follows:</a:t>
            </a:r>
          </a:p>
          <a:p>
            <a:pPr lvl="1"/>
            <a:r>
              <a:rPr lang="en-US" altLang="en-US" b="1" dirty="0"/>
              <a:t>From clause: </a:t>
            </a:r>
            <a:r>
              <a:rPr lang="en-US" altLang="en-US" i="1" dirty="0" err="1"/>
              <a:t>r</a:t>
            </a:r>
            <a:r>
              <a:rPr lang="en-US" altLang="en-US" i="1" baseline="-25000" dirty="0" err="1"/>
              <a:t>i</a:t>
            </a:r>
            <a:r>
              <a:rPr lang="en-US" altLang="en-US" i="1" baseline="-25000" dirty="0"/>
              <a:t> </a:t>
            </a:r>
            <a:r>
              <a:rPr lang="en-US" altLang="en-US" dirty="0"/>
              <a:t> can be replaced by any valid subquery</a:t>
            </a:r>
          </a:p>
          <a:p>
            <a:pPr lvl="1"/>
            <a:r>
              <a:rPr lang="en-US" altLang="en-US" b="1" dirty="0"/>
              <a:t>Where clause: </a:t>
            </a:r>
            <a:r>
              <a:rPr lang="en-US" altLang="en-US" i="1" dirty="0"/>
              <a:t>P</a:t>
            </a:r>
            <a:r>
              <a:rPr lang="en-US" altLang="en-US" dirty="0"/>
              <a:t> can be replaced with an expression of the form:</a:t>
            </a:r>
          </a:p>
          <a:p>
            <a:pPr lvl="1">
              <a:buFont typeface="Monotype Sorts" charset="2"/>
              <a:buNone/>
            </a:pPr>
            <a:r>
              <a:rPr lang="en-US" altLang="en-US" dirty="0"/>
              <a:t>                </a:t>
            </a:r>
            <a:r>
              <a:rPr lang="en-US" altLang="en-US" i="1" dirty="0"/>
              <a:t>B</a:t>
            </a:r>
            <a:r>
              <a:rPr lang="en-US" altLang="en-US" dirty="0"/>
              <a:t> &lt;operation&gt; (subquery)</a:t>
            </a:r>
          </a:p>
          <a:p>
            <a:pPr lvl="1">
              <a:buFont typeface="Monotype Sorts" charset="2"/>
              <a:buNone/>
            </a:pPr>
            <a:r>
              <a:rPr lang="en-US" altLang="en-US" dirty="0"/>
              <a:t>     </a:t>
            </a:r>
            <a:r>
              <a:rPr lang="en-US" altLang="en-US" i="1" dirty="0">
                <a:solidFill>
                  <a:srgbClr val="FF0000"/>
                </a:solidFill>
              </a:rPr>
              <a:t>B</a:t>
            </a:r>
            <a:r>
              <a:rPr lang="en-US" altLang="en-US" dirty="0">
                <a:solidFill>
                  <a:srgbClr val="FF0000"/>
                </a:solidFill>
              </a:rPr>
              <a:t> is an attribute and &lt;operation&gt; to be defined later.</a:t>
            </a:r>
          </a:p>
          <a:p>
            <a:pPr lvl="1"/>
            <a:r>
              <a:rPr lang="en-US" altLang="en-US" b="1" dirty="0"/>
              <a:t>Select clause: </a:t>
            </a:r>
          </a:p>
          <a:p>
            <a:pPr marL="642938" lvl="2" indent="0">
              <a:buNone/>
            </a:pPr>
            <a:r>
              <a:rPr lang="en-US" altLang="en-US" i="1" dirty="0"/>
              <a:t>A</a:t>
            </a:r>
            <a:r>
              <a:rPr lang="en-US" altLang="en-US" i="1" baseline="-25000" dirty="0"/>
              <a:t>i   </a:t>
            </a:r>
            <a:r>
              <a:rPr lang="en-US" altLang="en-US" dirty="0"/>
              <a:t>can be replaced be a subquery that generates a single value.</a:t>
            </a:r>
          </a:p>
        </p:txBody>
      </p:sp>
      <p:sp>
        <p:nvSpPr>
          <p:cNvPr id="3" name="TextBox 2">
            <a:extLst>
              <a:ext uri="{FF2B5EF4-FFF2-40B4-BE49-F238E27FC236}">
                <a16:creationId xmlns:a16="http://schemas.microsoft.com/office/drawing/2014/main" id="{4EF02D99-A212-2F55-20F8-6D84C3DD1ECA}"/>
              </a:ext>
            </a:extLst>
          </p:cNvPr>
          <p:cNvSpPr txBox="1"/>
          <p:nvPr/>
        </p:nvSpPr>
        <p:spPr>
          <a:xfrm>
            <a:off x="5562600" y="3181350"/>
            <a:ext cx="3508461" cy="156966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This is a little cryptic.</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 think I know what they mean.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There are some operations we</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will see later in the material,</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e.g</a:t>
            </a: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IN, EXISTS, ... ...</a:t>
            </a:r>
          </a:p>
        </p:txBody>
      </p:sp>
    </p:spTree>
    <p:extLst>
      <p:ext uri="{BB962C8B-B14F-4D97-AF65-F5344CB8AC3E}">
        <p14:creationId xmlns:p14="http://schemas.microsoft.com/office/powerpoint/2010/main" val="4183660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0C8C9-AA0D-0C47-6AD8-63392F8CF631}"/>
            </a:ext>
          </a:extLst>
        </p:cNvPr>
        <p:cNvGrpSpPr/>
        <p:nvPr/>
      </p:nvGrpSpPr>
      <p:grpSpPr>
        <a:xfrm>
          <a:off x="0" y="0"/>
          <a:ext cx="0" cy="0"/>
          <a:chOff x="0" y="0"/>
          <a:chExt cx="0" cy="0"/>
        </a:xfrm>
      </p:grpSpPr>
      <p:sp>
        <p:nvSpPr>
          <p:cNvPr id="458754" name="Rectangle 2">
            <a:extLst>
              <a:ext uri="{FF2B5EF4-FFF2-40B4-BE49-F238E27FC236}">
                <a16:creationId xmlns:a16="http://schemas.microsoft.com/office/drawing/2014/main" id="{99D23A38-C1DC-EA83-0AA8-D4FBC4C1D0A9}"/>
              </a:ext>
            </a:extLst>
          </p:cNvPr>
          <p:cNvSpPr>
            <a:spLocks noGrp="1" noChangeArrowheads="1"/>
          </p:cNvSpPr>
          <p:nvPr>
            <p:ph type="title"/>
          </p:nvPr>
        </p:nvSpPr>
        <p:spPr/>
        <p:txBody>
          <a:bodyPr/>
          <a:lstStyle/>
          <a:p>
            <a:r>
              <a:rPr lang="en-US" altLang="en-US" dirty="0"/>
              <a:t>Subqueries in the Form Clause</a:t>
            </a:r>
          </a:p>
        </p:txBody>
      </p:sp>
      <p:sp>
        <p:nvSpPr>
          <p:cNvPr id="44034" name="Rectangle 3">
            <a:extLst>
              <a:ext uri="{FF2B5EF4-FFF2-40B4-BE49-F238E27FC236}">
                <a16:creationId xmlns:a16="http://schemas.microsoft.com/office/drawing/2014/main" id="{EFDD21BD-58AC-7DD8-AA9F-43A750D2B6F0}"/>
              </a:ext>
            </a:extLst>
          </p:cNvPr>
          <p:cNvSpPr>
            <a:spLocks noGrp="1" noChangeArrowheads="1"/>
          </p:cNvSpPr>
          <p:nvPr>
            <p:ph type="body" idx="1"/>
          </p:nvPr>
        </p:nvSpPr>
        <p:spPr>
          <a:xfrm>
            <a:off x="1719263" y="802434"/>
            <a:ext cx="5582621" cy="3657600"/>
          </a:xfrm>
        </p:spPr>
        <p:txBody>
          <a:bodyPr/>
          <a:lstStyle/>
          <a:p>
            <a:pPr>
              <a:tabLst>
                <a:tab pos="859631" algn="l"/>
                <a:tab pos="1206104" algn="l"/>
                <a:tab pos="1283494" algn="l"/>
              </a:tabLst>
            </a:pPr>
            <a:r>
              <a:rPr lang="en-US" altLang="en-US" dirty="0"/>
              <a:t>SQL allows a subquery expression to be used in the </a:t>
            </a:r>
            <a:r>
              <a:rPr lang="en-US" altLang="en-US" b="1" dirty="0"/>
              <a:t>from </a:t>
            </a:r>
            <a:r>
              <a:rPr lang="en-US" altLang="en-US" dirty="0"/>
              <a:t>clause</a:t>
            </a:r>
          </a:p>
          <a:p>
            <a:pPr>
              <a:tabLst>
                <a:tab pos="859631" algn="l"/>
                <a:tab pos="1206104" algn="l"/>
                <a:tab pos="1283494" algn="l"/>
              </a:tabLst>
            </a:pPr>
            <a:r>
              <a:rPr lang="en-US" altLang="en-US" dirty="0"/>
              <a:t>Find the average instructors’ salaries of those departments where the average salary is greater than $42,000.”</a:t>
            </a:r>
          </a:p>
          <a:p>
            <a:pPr lvl="1">
              <a:buNone/>
              <a:tabLst>
                <a:tab pos="859631" algn="l"/>
                <a:tab pos="1206104" algn="l"/>
                <a:tab pos="1283494" algn="l"/>
              </a:tabLst>
            </a:pPr>
            <a:r>
              <a:rPr lang="en-US" altLang="en-US" b="1" dirty="0"/>
              <a:t>     select </a:t>
            </a:r>
            <a:r>
              <a:rPr lang="en-US" altLang="en-US" i="1" dirty="0"/>
              <a:t>dept_name</a:t>
            </a:r>
            <a:r>
              <a:rPr lang="en-US" altLang="en-US" dirty="0"/>
              <a:t>, </a:t>
            </a:r>
            <a:r>
              <a:rPr lang="en-US" altLang="en-US" i="1" dirty="0" err="1"/>
              <a:t>avg_salary</a:t>
            </a:r>
            <a:br>
              <a:rPr lang="en-US" altLang="en-US" i="1" dirty="0"/>
            </a:br>
            <a:r>
              <a:rPr lang="en-US" altLang="en-US" b="1" dirty="0"/>
              <a:t>from </a:t>
            </a:r>
            <a:r>
              <a:rPr lang="en-US" altLang="en-US" dirty="0"/>
              <a:t>( </a:t>
            </a: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r>
              <a:rPr lang="en-US" altLang="en-US" b="1" dirty="0"/>
              <a:t>as </a:t>
            </a:r>
            <a:r>
              <a:rPr lang="en-US" altLang="en-US" i="1" dirty="0" err="1"/>
              <a:t>avg_salary</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a:t>
            </a:r>
            <a:br>
              <a:rPr lang="en-US" altLang="en-US" dirty="0"/>
            </a:br>
            <a:r>
              <a:rPr lang="en-US" altLang="en-US" b="1" dirty="0"/>
              <a:t>where </a:t>
            </a:r>
            <a:r>
              <a:rPr lang="en-US" altLang="en-US" i="1" dirty="0" err="1"/>
              <a:t>avg_salary</a:t>
            </a:r>
            <a:r>
              <a:rPr lang="en-US" altLang="en-US" i="1" dirty="0"/>
              <a:t> </a:t>
            </a:r>
            <a:r>
              <a:rPr lang="en-US" altLang="en-US" dirty="0"/>
              <a:t>&gt; 42000;</a:t>
            </a:r>
          </a:p>
          <a:p>
            <a:pPr>
              <a:tabLst>
                <a:tab pos="859631" algn="l"/>
                <a:tab pos="1206104" algn="l"/>
                <a:tab pos="1283494" algn="l"/>
              </a:tabLst>
            </a:pPr>
            <a:r>
              <a:rPr lang="en-US" altLang="en-US" dirty="0"/>
              <a:t>Note that we do not need to use the </a:t>
            </a:r>
            <a:r>
              <a:rPr lang="en-US" altLang="en-US" b="1" dirty="0"/>
              <a:t>having </a:t>
            </a:r>
            <a:r>
              <a:rPr lang="en-US" altLang="en-US" dirty="0"/>
              <a:t>clause</a:t>
            </a:r>
          </a:p>
          <a:p>
            <a:pPr>
              <a:tabLst>
                <a:tab pos="859631" algn="l"/>
                <a:tab pos="1206104" algn="l"/>
                <a:tab pos="1283494" algn="l"/>
              </a:tabLst>
            </a:pPr>
            <a:r>
              <a:rPr lang="en-US" altLang="en-US" dirty="0"/>
              <a:t>Another way to write above query</a:t>
            </a:r>
          </a:p>
          <a:p>
            <a:pPr marL="0" indent="0">
              <a:buNone/>
              <a:tabLst>
                <a:tab pos="859631" algn="l"/>
                <a:tab pos="1206104" algn="l"/>
                <a:tab pos="1283494" algn="l"/>
              </a:tabLst>
            </a:pPr>
            <a:r>
              <a:rPr lang="en-US" altLang="en-US" sz="600" dirty="0"/>
              <a:t> </a:t>
            </a:r>
          </a:p>
          <a:p>
            <a:pPr lvl="1">
              <a:spcBef>
                <a:spcPts val="0"/>
              </a:spcBef>
              <a:buNone/>
              <a:tabLst>
                <a:tab pos="859631" algn="l"/>
                <a:tab pos="1206104" algn="l"/>
                <a:tab pos="1283494" algn="l"/>
              </a:tabLst>
            </a:pPr>
            <a:r>
              <a:rPr lang="en-US" altLang="en-US" b="1" dirty="0"/>
              <a:t>     select </a:t>
            </a:r>
            <a:r>
              <a:rPr lang="en-US" altLang="en-US" i="1" dirty="0"/>
              <a:t>dept_name</a:t>
            </a:r>
            <a:r>
              <a:rPr lang="en-US" altLang="en-US" dirty="0"/>
              <a:t>, </a:t>
            </a:r>
            <a:r>
              <a:rPr lang="en-US" altLang="en-US" i="1" dirty="0" err="1"/>
              <a:t>avg_salary</a:t>
            </a:r>
            <a:br>
              <a:rPr lang="en-US" altLang="en-US" i="1" dirty="0"/>
            </a:br>
            <a:r>
              <a:rPr lang="en-US" altLang="en-US" b="1" dirty="0"/>
              <a:t>from </a:t>
            </a:r>
            <a:r>
              <a:rPr lang="en-US" altLang="en-US" dirty="0"/>
              <a:t>( </a:t>
            </a: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 </a:t>
            </a:r>
          </a:p>
          <a:p>
            <a:pPr lvl="1">
              <a:spcBef>
                <a:spcPts val="0"/>
              </a:spcBef>
              <a:buNone/>
              <a:tabLst>
                <a:tab pos="859631" algn="l"/>
                <a:tab pos="1206104" algn="l"/>
                <a:tab pos="1283494" algn="l"/>
              </a:tabLst>
            </a:pPr>
            <a:r>
              <a:rPr lang="en-US" altLang="en-US" b="1" dirty="0"/>
              <a:t>                as </a:t>
            </a:r>
            <a:r>
              <a:rPr lang="en-US" altLang="en-US" i="1" dirty="0" err="1"/>
              <a:t>dept_avg</a:t>
            </a:r>
            <a:r>
              <a:rPr lang="en-US" altLang="en-US" i="1" dirty="0"/>
              <a:t> </a:t>
            </a:r>
            <a:r>
              <a:rPr lang="en-US" altLang="en-US" dirty="0"/>
              <a:t>(</a:t>
            </a:r>
            <a:r>
              <a:rPr lang="en-US" altLang="en-US" i="1" dirty="0"/>
              <a:t>dept_name</a:t>
            </a:r>
            <a:r>
              <a:rPr lang="en-US" altLang="en-US" dirty="0"/>
              <a:t>, </a:t>
            </a:r>
            <a:r>
              <a:rPr lang="en-US" altLang="en-US" i="1" dirty="0" err="1"/>
              <a:t>avg_salary</a:t>
            </a:r>
            <a:r>
              <a:rPr lang="en-US" altLang="en-US" dirty="0"/>
              <a:t>)</a:t>
            </a:r>
          </a:p>
          <a:p>
            <a:pPr lvl="1">
              <a:spcBef>
                <a:spcPts val="0"/>
              </a:spcBef>
              <a:buNone/>
              <a:tabLst>
                <a:tab pos="859631" algn="l"/>
                <a:tab pos="1206104" algn="l"/>
                <a:tab pos="1283494" algn="l"/>
              </a:tabLst>
            </a:pPr>
            <a:r>
              <a:rPr lang="en-US" altLang="en-US" b="1" dirty="0"/>
              <a:t>    where </a:t>
            </a:r>
            <a:r>
              <a:rPr lang="en-US" altLang="en-US" i="1" dirty="0" err="1"/>
              <a:t>avg_salary</a:t>
            </a:r>
            <a:r>
              <a:rPr lang="en-US" altLang="en-US" i="1" dirty="0"/>
              <a:t> </a:t>
            </a:r>
            <a:r>
              <a:rPr lang="en-US" altLang="en-US" dirty="0"/>
              <a:t>&gt; 42000;</a:t>
            </a:r>
          </a:p>
          <a:p>
            <a:pPr>
              <a:tabLst>
                <a:tab pos="859631" algn="l"/>
                <a:tab pos="1206104" algn="l"/>
                <a:tab pos="1283494" algn="l"/>
              </a:tabLst>
            </a:pPr>
            <a:endParaRPr lang="en-US" altLang="en-US" dirty="0"/>
          </a:p>
          <a:p>
            <a:pPr>
              <a:buNone/>
              <a:tabLst>
                <a:tab pos="859631" algn="l"/>
                <a:tab pos="1206104" algn="l"/>
                <a:tab pos="1283494" algn="l"/>
              </a:tabLst>
            </a:pPr>
            <a:endParaRPr lang="en-US" altLang="en-US" dirty="0"/>
          </a:p>
        </p:txBody>
      </p:sp>
    </p:spTree>
    <p:extLst>
      <p:ext uri="{BB962C8B-B14F-4D97-AF65-F5344CB8AC3E}">
        <p14:creationId xmlns:p14="http://schemas.microsoft.com/office/powerpoint/2010/main" val="22207120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AD006-1CAF-E87B-E111-8815EA1D80AB}"/>
            </a:ext>
          </a:extLst>
        </p:cNvPr>
        <p:cNvGrpSpPr/>
        <p:nvPr/>
      </p:nvGrpSpPr>
      <p:grpSpPr>
        <a:xfrm>
          <a:off x="0" y="0"/>
          <a:ext cx="0" cy="0"/>
          <a:chOff x="0" y="0"/>
          <a:chExt cx="0" cy="0"/>
        </a:xfrm>
      </p:grpSpPr>
      <p:sp>
        <p:nvSpPr>
          <p:cNvPr id="561154" name="Rectangle 2">
            <a:extLst>
              <a:ext uri="{FF2B5EF4-FFF2-40B4-BE49-F238E27FC236}">
                <a16:creationId xmlns:a16="http://schemas.microsoft.com/office/drawing/2014/main" id="{44A52180-8C99-CD87-2067-64703271E722}"/>
              </a:ext>
            </a:extLst>
          </p:cNvPr>
          <p:cNvSpPr>
            <a:spLocks noGrp="1" noChangeArrowheads="1"/>
          </p:cNvSpPr>
          <p:nvPr>
            <p:ph type="title"/>
          </p:nvPr>
        </p:nvSpPr>
        <p:spPr/>
        <p:txBody>
          <a:bodyPr/>
          <a:lstStyle/>
          <a:p>
            <a:r>
              <a:rPr lang="en-US" altLang="en-US" dirty="0"/>
              <a:t>Scalar Subquery</a:t>
            </a:r>
          </a:p>
        </p:txBody>
      </p:sp>
      <p:sp>
        <p:nvSpPr>
          <p:cNvPr id="60418" name="Rectangle 3">
            <a:extLst>
              <a:ext uri="{FF2B5EF4-FFF2-40B4-BE49-F238E27FC236}">
                <a16:creationId xmlns:a16="http://schemas.microsoft.com/office/drawing/2014/main" id="{5D1F58B7-EBAA-AC10-8A77-12590B1B6B5D}"/>
              </a:ext>
            </a:extLst>
          </p:cNvPr>
          <p:cNvSpPr>
            <a:spLocks noGrp="1" noChangeArrowheads="1"/>
          </p:cNvSpPr>
          <p:nvPr>
            <p:ph type="body" idx="1"/>
          </p:nvPr>
        </p:nvSpPr>
        <p:spPr>
          <a:xfrm>
            <a:off x="1719262" y="820342"/>
            <a:ext cx="5659946" cy="3541347"/>
          </a:xfrm>
        </p:spPr>
        <p:txBody>
          <a:bodyPr/>
          <a:lstStyle/>
          <a:p>
            <a:r>
              <a:rPr lang="en-US" altLang="en-US" dirty="0"/>
              <a:t>Scalar subquery is one which is used where a single value is expected</a:t>
            </a:r>
          </a:p>
          <a:p>
            <a:r>
              <a:rPr lang="en-US" altLang="en-US" dirty="0"/>
              <a:t>List all departments along with the number of instructors in each department</a:t>
            </a:r>
          </a:p>
          <a:p>
            <a:pPr>
              <a:buFont typeface="Monotype Sorts" charset="2"/>
              <a:buNone/>
            </a:pPr>
            <a:r>
              <a:rPr lang="en-US" altLang="en-US" b="1" dirty="0"/>
              <a:t>	select </a:t>
            </a:r>
            <a:r>
              <a:rPr lang="en-US" altLang="en-US" i="1" dirty="0"/>
              <a:t>dept_name</a:t>
            </a:r>
            <a:r>
              <a:rPr lang="en-US" altLang="en-US" dirty="0"/>
              <a:t>, </a:t>
            </a:r>
            <a:br>
              <a:rPr lang="en-US" altLang="en-US" dirty="0"/>
            </a:br>
            <a:r>
              <a:rPr lang="en-US" altLang="en-US" dirty="0"/>
              <a:t>             ( </a:t>
            </a:r>
            <a:r>
              <a:rPr lang="en-US" altLang="en-US" b="1" dirty="0"/>
              <a:t>select count</a:t>
            </a:r>
            <a:r>
              <a:rPr lang="en-US" altLang="en-US" dirty="0"/>
              <a:t>(*) </a:t>
            </a:r>
            <a:br>
              <a:rPr lang="en-US" altLang="en-US" dirty="0"/>
            </a:br>
            <a:r>
              <a:rPr lang="en-US" altLang="en-US" dirty="0"/>
              <a:t>                </a:t>
            </a:r>
            <a:r>
              <a:rPr lang="en-US" altLang="en-US" b="1" dirty="0"/>
              <a:t>from </a:t>
            </a:r>
            <a:r>
              <a:rPr lang="en-US" altLang="en-US" i="1" dirty="0"/>
              <a:t>instructor </a:t>
            </a:r>
            <a:br>
              <a:rPr lang="en-US" altLang="en-US" i="1" dirty="0"/>
            </a:br>
            <a:r>
              <a:rPr lang="en-US" altLang="en-US" i="1" dirty="0"/>
              <a:t>                </a:t>
            </a:r>
            <a:r>
              <a:rPr lang="en-US" altLang="en-US" b="1" dirty="0"/>
              <a:t>where </a:t>
            </a:r>
            <a:r>
              <a:rPr lang="en-US" altLang="en-US" i="1" dirty="0" err="1"/>
              <a:t>department</a:t>
            </a:r>
            <a:r>
              <a:rPr lang="en-US" altLang="en-US" dirty="0" err="1"/>
              <a:t>.</a:t>
            </a:r>
            <a:r>
              <a:rPr lang="en-US" altLang="en-US" i="1" dirty="0" err="1"/>
              <a:t>dept_name</a:t>
            </a:r>
            <a:r>
              <a:rPr lang="en-US" altLang="en-US" i="1" dirty="0"/>
              <a:t> </a:t>
            </a:r>
            <a:r>
              <a:rPr lang="en-US" altLang="en-US" dirty="0"/>
              <a:t>= </a:t>
            </a:r>
            <a:r>
              <a:rPr lang="en-US" altLang="en-US" i="1" dirty="0" err="1"/>
              <a:t>instructor</a:t>
            </a:r>
            <a:r>
              <a:rPr lang="en-US" altLang="en-US" dirty="0" err="1"/>
              <a:t>.</a:t>
            </a:r>
            <a:r>
              <a:rPr lang="en-US" altLang="en-US" i="1" dirty="0" err="1"/>
              <a:t>dept_name</a:t>
            </a:r>
            <a:r>
              <a:rPr lang="en-US" altLang="en-US" dirty="0"/>
              <a:t>)</a:t>
            </a:r>
            <a:br>
              <a:rPr lang="en-US" altLang="en-US" dirty="0"/>
            </a:br>
            <a:r>
              <a:rPr lang="en-US" altLang="en-US" dirty="0"/>
              <a:t>             </a:t>
            </a:r>
            <a:r>
              <a:rPr lang="en-US" altLang="en-US" b="1" dirty="0"/>
              <a:t>as </a:t>
            </a:r>
            <a:r>
              <a:rPr lang="en-US" altLang="en-US" i="1" dirty="0" err="1"/>
              <a:t>num_instructors</a:t>
            </a:r>
            <a:br>
              <a:rPr lang="en-US" altLang="en-US" i="1" dirty="0"/>
            </a:br>
            <a:r>
              <a:rPr lang="en-US" altLang="en-US" b="1" dirty="0"/>
              <a:t>from </a:t>
            </a:r>
            <a:r>
              <a:rPr lang="en-US" altLang="en-US" i="1" dirty="0"/>
              <a:t>department</a:t>
            </a:r>
            <a:r>
              <a:rPr lang="en-US" altLang="en-US" dirty="0"/>
              <a:t>;</a:t>
            </a:r>
          </a:p>
          <a:p>
            <a:r>
              <a:rPr lang="en-US" altLang="en-US" dirty="0"/>
              <a:t>Runtime error if subquery returns more than one result tuple</a:t>
            </a:r>
          </a:p>
        </p:txBody>
      </p:sp>
    </p:spTree>
    <p:extLst>
      <p:ext uri="{BB962C8B-B14F-4D97-AF65-F5344CB8AC3E}">
        <p14:creationId xmlns:p14="http://schemas.microsoft.com/office/powerpoint/2010/main" val="5552995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500AE-7D55-9880-6B8D-BD4B950C4E3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16A174-EEF4-0CDE-29C1-6A76F97F4FD9}"/>
              </a:ext>
            </a:extLst>
          </p:cNvPr>
          <p:cNvSpPr>
            <a:spLocks noGrp="1"/>
          </p:cNvSpPr>
          <p:nvPr>
            <p:ph idx="1"/>
          </p:nvPr>
        </p:nvSpPr>
        <p:spPr>
          <a:xfrm>
            <a:off x="152400" y="2266950"/>
            <a:ext cx="8839200" cy="954107"/>
          </a:xfrm>
        </p:spPr>
        <p:txBody>
          <a:bodyPr/>
          <a:lstStyle/>
          <a:p>
            <a:r>
              <a:rPr lang="en-US" dirty="0"/>
              <a:t>Applications, REST, Data Engineering</a:t>
            </a:r>
            <a:br>
              <a:rPr lang="en-US" dirty="0"/>
            </a:br>
            <a:r>
              <a:rPr lang="en-US" dirty="0"/>
              <a:t>Project</a:t>
            </a:r>
          </a:p>
        </p:txBody>
      </p:sp>
    </p:spTree>
    <p:extLst>
      <p:ext uri="{BB962C8B-B14F-4D97-AF65-F5344CB8AC3E}">
        <p14:creationId xmlns:p14="http://schemas.microsoft.com/office/powerpoint/2010/main" val="19621251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1BFB96-A2DD-F83A-9789-08FC1CCE428D}"/>
              </a:ext>
            </a:extLst>
          </p:cNvPr>
          <p:cNvSpPr>
            <a:spLocks noGrp="1"/>
          </p:cNvSpPr>
          <p:nvPr>
            <p:ph idx="1"/>
          </p:nvPr>
        </p:nvSpPr>
        <p:spPr/>
        <p:txBody>
          <a:bodyPr/>
          <a:lstStyle/>
          <a:p>
            <a:r>
              <a:rPr lang="en-US" dirty="0"/>
              <a:t>REST and Web Applications</a:t>
            </a:r>
          </a:p>
        </p:txBody>
      </p:sp>
    </p:spTree>
    <p:extLst>
      <p:ext uri="{BB962C8B-B14F-4D97-AF65-F5344CB8AC3E}">
        <p14:creationId xmlns:p14="http://schemas.microsoft.com/office/powerpoint/2010/main" val="41777643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A4BF2-B4C5-3845-9791-7AD9040A890E}"/>
              </a:ext>
            </a:extLst>
          </p:cNvPr>
          <p:cNvSpPr>
            <a:spLocks noGrp="1"/>
          </p:cNvSpPr>
          <p:nvPr>
            <p:ph idx="1"/>
          </p:nvPr>
        </p:nvSpPr>
        <p:spPr/>
        <p:txBody>
          <a:bodyPr/>
          <a:lstStyle/>
          <a:p>
            <a:r>
              <a:rPr lang="en-US" sz="1400" dirty="0"/>
              <a:t>We must build a system that supports create, retrieve, update and delete for IMDB and Game of Thrones Datasets.</a:t>
            </a:r>
          </a:p>
          <a:p>
            <a:r>
              <a:rPr lang="en-US" sz="1400" dirty="0"/>
              <a:t>This requires implementing </a:t>
            </a:r>
            <a:r>
              <a:rPr lang="en-US" sz="1400" i="1" dirty="0"/>
              <a:t>create, retrieve, update and delete (CRUD) </a:t>
            </a:r>
            <a:r>
              <a:rPr lang="en-US" sz="1400" dirty="0"/>
              <a:t>for resources.</a:t>
            </a:r>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We will design, develop, test and deploy the system iteratively and continuously.</a:t>
            </a:r>
          </a:p>
          <a:p>
            <a:r>
              <a:rPr lang="en-US" sz="1400" dirty="0"/>
              <a:t>There are four core domains.</a:t>
            </a:r>
          </a:p>
          <a:p>
            <a:endParaRPr lang="en-US" sz="1400" dirty="0"/>
          </a:p>
          <a:p>
            <a:endParaRPr lang="en-US" sz="1400" dirty="0"/>
          </a:p>
          <a:p>
            <a:endParaRPr lang="en-US" sz="1400" dirty="0"/>
          </a:p>
          <a:p>
            <a:endParaRPr lang="en-US" sz="1400" dirty="0"/>
          </a:p>
        </p:txBody>
      </p:sp>
      <p:sp>
        <p:nvSpPr>
          <p:cNvPr id="3" name="Title 2">
            <a:extLst>
              <a:ext uri="{FF2B5EF4-FFF2-40B4-BE49-F238E27FC236}">
                <a16:creationId xmlns:a16="http://schemas.microsoft.com/office/drawing/2014/main" id="{67751B44-594B-9D4F-A437-724F334EB5DD}"/>
              </a:ext>
            </a:extLst>
          </p:cNvPr>
          <p:cNvSpPr>
            <a:spLocks noGrp="1"/>
          </p:cNvSpPr>
          <p:nvPr>
            <p:ph type="title"/>
          </p:nvPr>
        </p:nvSpPr>
        <p:spPr/>
        <p:txBody>
          <a:bodyPr/>
          <a:lstStyle/>
          <a:p>
            <a:r>
              <a:rPr lang="en-US" dirty="0"/>
              <a:t>Web Application Problem Statement</a:t>
            </a:r>
          </a:p>
        </p:txBody>
      </p:sp>
      <p:pic>
        <p:nvPicPr>
          <p:cNvPr id="4" name="Picture 3">
            <a:extLst>
              <a:ext uri="{FF2B5EF4-FFF2-40B4-BE49-F238E27FC236}">
                <a16:creationId xmlns:a16="http://schemas.microsoft.com/office/drawing/2014/main" id="{1D203946-C946-6248-A5C9-D7E37B5090B4}"/>
              </a:ext>
            </a:extLst>
          </p:cNvPr>
          <p:cNvPicPr>
            <a:picLocks noChangeAspect="1"/>
          </p:cNvPicPr>
          <p:nvPr/>
        </p:nvPicPr>
        <p:blipFill>
          <a:blip r:embed="rId2"/>
          <a:stretch>
            <a:fillRect/>
          </a:stretch>
        </p:blipFill>
        <p:spPr>
          <a:xfrm>
            <a:off x="335550" y="3317499"/>
            <a:ext cx="5822934" cy="1311651"/>
          </a:xfrm>
          <a:prstGeom prst="rect">
            <a:avLst/>
          </a:prstGeom>
        </p:spPr>
      </p:pic>
      <p:sp>
        <p:nvSpPr>
          <p:cNvPr id="5" name="TextBox 4">
            <a:extLst>
              <a:ext uri="{FF2B5EF4-FFF2-40B4-BE49-F238E27FC236}">
                <a16:creationId xmlns:a16="http://schemas.microsoft.com/office/drawing/2014/main" id="{4F75F2E1-61D1-6549-9315-217ECD48D18F}"/>
              </a:ext>
            </a:extLst>
          </p:cNvPr>
          <p:cNvSpPr txBox="1"/>
          <p:nvPr/>
        </p:nvSpPr>
        <p:spPr>
          <a:xfrm>
            <a:off x="6430285" y="2952750"/>
            <a:ext cx="1489510" cy="1200329"/>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0000"/>
                </a:solidFill>
              </a:rPr>
              <a:t>In this course,</a:t>
            </a:r>
          </a:p>
          <a:p>
            <a:pPr marL="171450" indent="-171450">
              <a:buFont typeface="Arial" panose="020B0604020202020204" pitchFamily="34" charset="0"/>
              <a:buChar char="•"/>
            </a:pPr>
            <a:r>
              <a:rPr lang="en-US" sz="1200" dirty="0">
                <a:solidFill>
                  <a:srgbClr val="FF0000"/>
                </a:solidFill>
              </a:rPr>
              <a:t>We focus on the</a:t>
            </a:r>
            <a:br>
              <a:rPr lang="en-US" sz="1200" dirty="0">
                <a:solidFill>
                  <a:srgbClr val="FF0000"/>
                </a:solidFill>
              </a:rPr>
            </a:br>
            <a:r>
              <a:rPr lang="en-US" sz="1200" dirty="0">
                <a:solidFill>
                  <a:srgbClr val="FF0000"/>
                </a:solidFill>
              </a:rPr>
              <a:t>data dimension.</a:t>
            </a:r>
          </a:p>
          <a:p>
            <a:pPr marL="171450" indent="-171450">
              <a:buFont typeface="Arial" panose="020B0604020202020204" pitchFamily="34" charset="0"/>
              <a:buChar char="•"/>
            </a:pPr>
            <a:r>
              <a:rPr lang="en-US" sz="1200" dirty="0">
                <a:solidFill>
                  <a:srgbClr val="FF0000"/>
                </a:solidFill>
              </a:rPr>
              <a:t>We will get some</a:t>
            </a:r>
            <a:br>
              <a:rPr lang="en-US" sz="1200" dirty="0">
                <a:solidFill>
                  <a:srgbClr val="FF0000"/>
                </a:solidFill>
              </a:rPr>
            </a:br>
            <a:r>
              <a:rPr lang="en-US" sz="1200" dirty="0">
                <a:solidFill>
                  <a:srgbClr val="FF0000"/>
                </a:solidFill>
              </a:rPr>
              <a:t>insight into the</a:t>
            </a:r>
            <a:br>
              <a:rPr lang="en-US" sz="1200" dirty="0">
                <a:solidFill>
                  <a:srgbClr val="FF0000"/>
                </a:solidFill>
              </a:rPr>
            </a:br>
            <a:r>
              <a:rPr lang="en-US" sz="1200" dirty="0">
                <a:solidFill>
                  <a:srgbClr val="FF0000"/>
                </a:solidFill>
              </a:rPr>
              <a:t>other dimensions.</a:t>
            </a:r>
          </a:p>
        </p:txBody>
      </p:sp>
      <p:pic>
        <p:nvPicPr>
          <p:cNvPr id="6" name="Picture 5">
            <a:extLst>
              <a:ext uri="{FF2B5EF4-FFF2-40B4-BE49-F238E27FC236}">
                <a16:creationId xmlns:a16="http://schemas.microsoft.com/office/drawing/2014/main" id="{60693C17-39D8-ECE3-D7BA-AF7B1E5D44F7}"/>
              </a:ext>
            </a:extLst>
          </p:cNvPr>
          <p:cNvPicPr>
            <a:picLocks noChangeAspect="1"/>
          </p:cNvPicPr>
          <p:nvPr/>
        </p:nvPicPr>
        <p:blipFill>
          <a:blip r:embed="rId3"/>
          <a:stretch>
            <a:fillRect/>
          </a:stretch>
        </p:blipFill>
        <p:spPr>
          <a:xfrm>
            <a:off x="585682" y="1215467"/>
            <a:ext cx="3352800" cy="1519693"/>
          </a:xfrm>
          <a:prstGeom prst="rect">
            <a:avLst/>
          </a:prstGeom>
        </p:spPr>
      </p:pic>
      <p:sp>
        <p:nvSpPr>
          <p:cNvPr id="8" name="TextBox 7">
            <a:extLst>
              <a:ext uri="{FF2B5EF4-FFF2-40B4-BE49-F238E27FC236}">
                <a16:creationId xmlns:a16="http://schemas.microsoft.com/office/drawing/2014/main" id="{1DCA152F-FAD0-0945-727A-A0DED4F140FD}"/>
              </a:ext>
            </a:extLst>
          </p:cNvPr>
          <p:cNvSpPr txBox="1"/>
          <p:nvPr/>
        </p:nvSpPr>
        <p:spPr>
          <a:xfrm>
            <a:off x="2895600" y="1069236"/>
            <a:ext cx="3678936" cy="215444"/>
          </a:xfrm>
          <a:prstGeom prst="rect">
            <a:avLst/>
          </a:prstGeom>
          <a:noFill/>
        </p:spPr>
        <p:txBody>
          <a:bodyPr wrap="square">
            <a:spAutoFit/>
          </a:bodyPr>
          <a:lstStyle/>
          <a:p>
            <a:r>
              <a:rPr lang="en-US" sz="800" dirty="0"/>
              <a:t>https://restful-</a:t>
            </a:r>
            <a:r>
              <a:rPr lang="en-US" sz="800" dirty="0" err="1"/>
              <a:t>api</a:t>
            </a:r>
            <a:r>
              <a:rPr lang="en-US" sz="800" dirty="0"/>
              <a:t>-</a:t>
            </a:r>
            <a:r>
              <a:rPr lang="en-US" sz="800" dirty="0" err="1"/>
              <a:t>design.readthedocs.io</a:t>
            </a:r>
            <a:r>
              <a:rPr lang="en-US" sz="800" dirty="0"/>
              <a:t>/</a:t>
            </a:r>
            <a:r>
              <a:rPr lang="en-US" sz="800" dirty="0" err="1"/>
              <a:t>en</a:t>
            </a:r>
            <a:r>
              <a:rPr lang="en-US" sz="800" dirty="0"/>
              <a:t>/latest/</a:t>
            </a:r>
            <a:r>
              <a:rPr lang="en-US" sz="800" dirty="0" err="1"/>
              <a:t>resources.html</a:t>
            </a:r>
            <a:endParaRPr lang="en-US" sz="800" dirty="0"/>
          </a:p>
        </p:txBody>
      </p:sp>
      <p:pic>
        <p:nvPicPr>
          <p:cNvPr id="9" name="Picture 8">
            <a:extLst>
              <a:ext uri="{FF2B5EF4-FFF2-40B4-BE49-F238E27FC236}">
                <a16:creationId xmlns:a16="http://schemas.microsoft.com/office/drawing/2014/main" id="{34002364-0ABF-68B9-4A61-BF8116F7DC57}"/>
              </a:ext>
            </a:extLst>
          </p:cNvPr>
          <p:cNvPicPr>
            <a:picLocks noChangeAspect="1"/>
          </p:cNvPicPr>
          <p:nvPr/>
        </p:nvPicPr>
        <p:blipFill>
          <a:blip r:embed="rId4"/>
          <a:stretch>
            <a:fillRect/>
          </a:stretch>
        </p:blipFill>
        <p:spPr>
          <a:xfrm>
            <a:off x="4588298" y="1284680"/>
            <a:ext cx="3738838" cy="1397768"/>
          </a:xfrm>
          <a:prstGeom prst="rect">
            <a:avLst/>
          </a:prstGeom>
        </p:spPr>
      </p:pic>
    </p:spTree>
    <p:extLst>
      <p:ext uri="{BB962C8B-B14F-4D97-AF65-F5344CB8AC3E}">
        <p14:creationId xmlns:p14="http://schemas.microsoft.com/office/powerpoint/2010/main" val="879806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Relationship Sets (Cont.)</a:t>
            </a:r>
          </a:p>
        </p:txBody>
      </p:sp>
      <p:sp>
        <p:nvSpPr>
          <p:cNvPr id="17411" name="Rectangle 3"/>
          <p:cNvSpPr>
            <a:spLocks noChangeArrowheads="1"/>
          </p:cNvSpPr>
          <p:nvPr/>
        </p:nvSpPr>
        <p:spPr bwMode="auto">
          <a:xfrm>
            <a:off x="1728927" y="832247"/>
            <a:ext cx="5641043"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defTabSz="685800" eaLnBrk="0" hangingPunct="0">
              <a:spcBef>
                <a:spcPct val="35000"/>
              </a:spcBef>
              <a:buClr>
                <a:srgbClr val="002060"/>
              </a:buClr>
              <a:buSzPct val="110000"/>
              <a:buFont typeface="Wingdings" panose="05000000000000000000" pitchFamily="2" charset="2"/>
              <a:buChar char="§"/>
            </a:pPr>
            <a:r>
              <a:rPr kumimoji="1" lang="en-US" altLang="en-US" sz="1275" dirty="0">
                <a:solidFill>
                  <a:srgbClr val="000000"/>
                </a:solidFill>
              </a:rPr>
              <a:t>Example: we define the relationship set  </a:t>
            </a:r>
            <a:r>
              <a:rPr kumimoji="1" lang="en-US" altLang="en-US" sz="1275" i="1" dirty="0">
                <a:solidFill>
                  <a:srgbClr val="000000"/>
                </a:solidFill>
              </a:rPr>
              <a:t>advisor</a:t>
            </a:r>
            <a:r>
              <a:rPr kumimoji="1" lang="en-US" altLang="en-US" sz="1275" dirty="0">
                <a:solidFill>
                  <a:srgbClr val="000000"/>
                </a:solidFill>
              </a:rPr>
              <a:t> to denote the associations between students and the instructors who act as their advisors.</a:t>
            </a:r>
          </a:p>
          <a:p>
            <a:pPr defTabSz="685800" eaLnBrk="0" hangingPunct="0">
              <a:spcBef>
                <a:spcPct val="35000"/>
              </a:spcBef>
              <a:buClr>
                <a:srgbClr val="002060"/>
              </a:buClr>
              <a:buSzPct val="110000"/>
              <a:buFont typeface="Wingdings" panose="05000000000000000000" pitchFamily="2" charset="2"/>
              <a:buChar char="§"/>
            </a:pPr>
            <a:r>
              <a:rPr kumimoji="1" lang="en-US" altLang="en-US" sz="1275" dirty="0">
                <a:solidFill>
                  <a:srgbClr val="000000"/>
                </a:solidFill>
              </a:rPr>
              <a:t>Pictorially, we draw a line between related entities.</a:t>
            </a:r>
          </a:p>
          <a:p>
            <a:pPr marL="257175" indent="-257175" defTabSz="685800" eaLnBrk="0" hangingPunct="0">
              <a:spcBef>
                <a:spcPct val="35000"/>
              </a:spcBef>
              <a:buClr>
                <a:srgbClr val="CC3300"/>
              </a:buClr>
              <a:buSzPct val="110000"/>
              <a:buFont typeface="Monotype Sorts" charset="2"/>
              <a:buChar char="n"/>
            </a:pPr>
            <a:endParaRPr kumimoji="1" lang="en-US" altLang="en-US" sz="1275" dirty="0">
              <a:solidFill>
                <a:srgbClr val="000000"/>
              </a:solidFill>
            </a:endParaRPr>
          </a:p>
        </p:txBody>
      </p:sp>
      <p:pic>
        <p:nvPicPr>
          <p:cNvPr id="1741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2888" y="1866362"/>
            <a:ext cx="3725268" cy="2067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Oval 1">
            <a:extLst>
              <a:ext uri="{FF2B5EF4-FFF2-40B4-BE49-F238E27FC236}">
                <a16:creationId xmlns:a16="http://schemas.microsoft.com/office/drawing/2014/main" id="{AA1D6C82-4FAD-9B49-5DFE-853A81E127D5}"/>
              </a:ext>
            </a:extLst>
          </p:cNvPr>
          <p:cNvSpPr/>
          <p:nvPr/>
        </p:nvSpPr>
        <p:spPr bwMode="auto">
          <a:xfrm>
            <a:off x="4191000" y="2128838"/>
            <a:ext cx="457200" cy="457200"/>
          </a:xfrm>
          <a:prstGeom prst="ellipse">
            <a:avLst/>
          </a:prstGeom>
          <a:noFill/>
          <a:ln w="38100" cap="flat" cmpd="sng" algn="ctr">
            <a:solidFill>
              <a:schemeClr val="tx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Helvetica" charset="0"/>
            </a:endParaRPr>
          </a:p>
        </p:txBody>
      </p:sp>
      <p:sp>
        <p:nvSpPr>
          <p:cNvPr id="3" name="TextBox 2">
            <a:extLst>
              <a:ext uri="{FF2B5EF4-FFF2-40B4-BE49-F238E27FC236}">
                <a16:creationId xmlns:a16="http://schemas.microsoft.com/office/drawing/2014/main" id="{8F376AE4-ABC0-0CBA-E1B1-AA24BC9BFEF8}"/>
              </a:ext>
            </a:extLst>
          </p:cNvPr>
          <p:cNvSpPr txBox="1"/>
          <p:nvPr/>
        </p:nvSpPr>
        <p:spPr>
          <a:xfrm>
            <a:off x="1905000" y="4001658"/>
            <a:ext cx="6347892" cy="923330"/>
          </a:xfrm>
          <a:prstGeom prst="rect">
            <a:avLst/>
          </a:prstGeom>
          <a:noFill/>
        </p:spPr>
        <p:txBody>
          <a:bodyPr wrap="none" rtlCol="0">
            <a:spAutoFit/>
          </a:bodyPr>
          <a:lstStyle/>
          <a:p>
            <a:r>
              <a:rPr lang="en-US" dirty="0">
                <a:solidFill>
                  <a:srgbClr val="FF0000"/>
                </a:solidFill>
              </a:rPr>
              <a:t>The fact that Katz advises 2 students is important </a:t>
            </a:r>
            <a:r>
              <a:rPr lang="en-US" dirty="0">
                <a:solidFill>
                  <a:srgbClr val="FF0000"/>
                </a:solidFill>
                <a:sym typeface="Wingdings" pitchFamily="2" charset="2"/>
              </a:rPr>
              <a:t></a:t>
            </a:r>
            <a:br>
              <a:rPr lang="en-US" dirty="0">
                <a:solidFill>
                  <a:srgbClr val="FF0000"/>
                </a:solidFill>
                <a:sym typeface="Wingdings" pitchFamily="2" charset="2"/>
              </a:rPr>
            </a:br>
            <a:r>
              <a:rPr lang="en-US" dirty="0">
                <a:solidFill>
                  <a:srgbClr val="FF0000"/>
                </a:solidFill>
                <a:sym typeface="Wingdings" pitchFamily="2" charset="2"/>
              </a:rPr>
              <a:t>The instructor – advises -&gt; student relationship is one-to-many </a:t>
            </a:r>
            <a:br>
              <a:rPr lang="en-US" dirty="0">
                <a:solidFill>
                  <a:srgbClr val="FF0000"/>
                </a:solidFill>
                <a:sym typeface="Wingdings" pitchFamily="2" charset="2"/>
              </a:rPr>
            </a:br>
            <a:r>
              <a:rPr lang="en-US" dirty="0">
                <a:solidFill>
                  <a:srgbClr val="FF0000"/>
                </a:solidFill>
                <a:sym typeface="Wingdings" pitchFamily="2" charset="2"/>
              </a:rPr>
              <a:t>The foreign key must be from student to instructor.</a:t>
            </a:r>
            <a:endParaRPr lang="en-US" dirty="0">
              <a:solidFill>
                <a:srgbClr val="FF0000"/>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0EA3D5-E6AE-A87B-D81D-BE6053678A95}"/>
              </a:ext>
            </a:extLst>
          </p:cNvPr>
          <p:cNvSpPr>
            <a:spLocks noGrp="1"/>
          </p:cNvSpPr>
          <p:nvPr>
            <p:ph idx="1"/>
          </p:nvPr>
        </p:nvSpPr>
        <p:spPr/>
        <p:txBody>
          <a:bodyPr/>
          <a:lstStyle/>
          <a:p>
            <a:r>
              <a:rPr lang="en-US" sz="1600" dirty="0"/>
              <a:t>“A full stack web developer is a person who can develop both client and server software. In addition to mastering HTML and CSS, he/she also knows how to:</a:t>
            </a:r>
          </a:p>
          <a:p>
            <a:pPr lvl="1"/>
            <a:r>
              <a:rPr lang="en-US" sz="1400" dirty="0"/>
              <a:t>Program a browser (like using JavaScript, jQuery, Angular, or Vue)</a:t>
            </a:r>
          </a:p>
          <a:p>
            <a:pPr lvl="1"/>
            <a:r>
              <a:rPr lang="en-US" sz="1400" dirty="0"/>
              <a:t>Program a server (like using PHP, ASP, Python, or Node)</a:t>
            </a:r>
          </a:p>
          <a:p>
            <a:pPr lvl="1"/>
            <a:r>
              <a:rPr lang="en-US" sz="1400" dirty="0"/>
              <a:t>Program a database (like using SQL, SQLite, or MongoDB)”</a:t>
            </a:r>
          </a:p>
          <a:p>
            <a:pPr marL="400050" lvl="1" indent="0">
              <a:buNone/>
            </a:pPr>
            <a:r>
              <a:rPr lang="en-US" sz="1400" dirty="0">
                <a:hlinkClick r:id="rId2"/>
              </a:rPr>
              <a:t>https://www.w3schools.com/whatis/whatis_fullstack.asp</a:t>
            </a:r>
            <a:endParaRPr lang="en-US" sz="1400" dirty="0"/>
          </a:p>
          <a:p>
            <a:r>
              <a:rPr lang="en-US" sz="1600" dirty="0"/>
              <a:t>We will do a simple full stack app.</a:t>
            </a:r>
          </a:p>
          <a:p>
            <a:pPr lvl="1"/>
            <a:r>
              <a:rPr lang="en-US" sz="1400" dirty="0"/>
              <a:t>Three databases:</a:t>
            </a:r>
          </a:p>
          <a:p>
            <a:pPr lvl="2"/>
            <a:r>
              <a:rPr lang="en-US" sz="1200" dirty="0"/>
              <a:t>MySQL</a:t>
            </a:r>
          </a:p>
          <a:p>
            <a:pPr lvl="2"/>
            <a:r>
              <a:rPr lang="en-US" sz="1200" dirty="0"/>
              <a:t>MongoDB</a:t>
            </a:r>
          </a:p>
          <a:p>
            <a:pPr lvl="2"/>
            <a:r>
              <a:rPr lang="en-US" sz="1200" dirty="0"/>
              <a:t>Neo4j</a:t>
            </a:r>
          </a:p>
          <a:p>
            <a:pPr lvl="1"/>
            <a:r>
              <a:rPr lang="en-US" sz="1400" dirty="0"/>
              <a:t>The application tier will be Python and </a:t>
            </a:r>
            <a:r>
              <a:rPr lang="en-US" sz="1400" dirty="0" err="1"/>
              <a:t>FastAPI</a:t>
            </a:r>
            <a:r>
              <a:rPr lang="en-US" sz="1400" dirty="0"/>
              <a:t>.</a:t>
            </a:r>
          </a:p>
          <a:p>
            <a:pPr lvl="1"/>
            <a:r>
              <a:rPr lang="en-US" sz="1400" dirty="0"/>
              <a:t>The web UI will be Angular.</a:t>
            </a:r>
          </a:p>
          <a:p>
            <a:pPr lvl="1"/>
            <a:r>
              <a:rPr lang="en-US" sz="1400" dirty="0"/>
              <a:t>The primary focus is the data layer</a:t>
            </a:r>
            <a:br>
              <a:rPr lang="en-US" sz="1400" dirty="0"/>
            </a:br>
            <a:r>
              <a:rPr lang="en-US" sz="1400" dirty="0"/>
              <a:t>and application layer that access it.</a:t>
            </a:r>
          </a:p>
          <a:p>
            <a:pPr lvl="1"/>
            <a:r>
              <a:rPr lang="en-US" sz="1400" dirty="0"/>
              <a:t>I will provide a simple UI and template.</a:t>
            </a:r>
          </a:p>
          <a:p>
            <a:pPr marL="400050" lvl="1" indent="0">
              <a:buNone/>
            </a:pPr>
            <a:r>
              <a:rPr lang="en-US" sz="1400" dirty="0"/>
              <a:t>	</a:t>
            </a:r>
          </a:p>
          <a:p>
            <a:pPr marL="0" indent="0">
              <a:buNone/>
            </a:pPr>
            <a:endParaRPr lang="en-US" sz="1600" dirty="0"/>
          </a:p>
        </p:txBody>
      </p:sp>
      <p:sp>
        <p:nvSpPr>
          <p:cNvPr id="3" name="Title 2">
            <a:extLst>
              <a:ext uri="{FF2B5EF4-FFF2-40B4-BE49-F238E27FC236}">
                <a16:creationId xmlns:a16="http://schemas.microsoft.com/office/drawing/2014/main" id="{439E8448-6618-7D53-1121-2DC1654A0C00}"/>
              </a:ext>
            </a:extLst>
          </p:cNvPr>
          <p:cNvSpPr>
            <a:spLocks noGrp="1"/>
          </p:cNvSpPr>
          <p:nvPr>
            <p:ph type="title"/>
          </p:nvPr>
        </p:nvSpPr>
        <p:spPr/>
        <p:txBody>
          <a:bodyPr/>
          <a:lstStyle/>
          <a:p>
            <a:r>
              <a:rPr lang="en-US" dirty="0"/>
              <a:t>Interactive/Operational</a:t>
            </a:r>
          </a:p>
        </p:txBody>
      </p:sp>
      <p:pic>
        <p:nvPicPr>
          <p:cNvPr id="2050" name="Picture 2" descr="2">
            <a:extLst>
              <a:ext uri="{FF2B5EF4-FFF2-40B4-BE49-F238E27FC236}">
                <a16:creationId xmlns:a16="http://schemas.microsoft.com/office/drawing/2014/main" id="{C43516A1-7844-D08D-DB64-D4F33954B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6447" y="2419350"/>
            <a:ext cx="4265153" cy="1940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5861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DAE47-758C-1AFE-9732-BFB05220A9C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2ADEB8-8DE4-5969-A234-5774E9E6A534}"/>
              </a:ext>
            </a:extLst>
          </p:cNvPr>
          <p:cNvSpPr>
            <a:spLocks noGrp="1"/>
          </p:cNvSpPr>
          <p:nvPr>
            <p:ph idx="1"/>
          </p:nvPr>
        </p:nvSpPr>
        <p:spPr>
          <a:xfrm>
            <a:off x="152400" y="444319"/>
            <a:ext cx="8839200" cy="4038600"/>
          </a:xfrm>
        </p:spPr>
        <p:txBody>
          <a:bodyPr/>
          <a:lstStyle/>
          <a:p>
            <a:pPr marL="0" indent="0">
              <a:buNone/>
            </a:pPr>
            <a:r>
              <a:rPr lang="en-US" sz="1800" dirty="0"/>
              <a:t>Almost any data model has the same core concepts:</a:t>
            </a:r>
          </a:p>
          <a:p>
            <a:r>
              <a:rPr lang="en-US" sz="1800" dirty="0"/>
              <a:t>Types and instances:</a:t>
            </a:r>
          </a:p>
          <a:p>
            <a:pPr lvl="1"/>
            <a:r>
              <a:rPr lang="en-US" sz="1600" dirty="0"/>
              <a:t>Entity Type: A definition of a type of thing with properties and relationships.</a:t>
            </a:r>
          </a:p>
          <a:p>
            <a:pPr lvl="1"/>
            <a:r>
              <a:rPr lang="en-US" sz="1600" dirty="0"/>
              <a:t>Entity Instance: A specific instantiation of the Entity Type</a:t>
            </a:r>
          </a:p>
          <a:p>
            <a:pPr lvl="1"/>
            <a:r>
              <a:rPr lang="en-US" sz="1600" dirty="0"/>
              <a:t>Entity Set Instance: An Entity Type that:</a:t>
            </a:r>
          </a:p>
          <a:p>
            <a:pPr lvl="2"/>
            <a:r>
              <a:rPr lang="en-US" sz="1400" dirty="0"/>
              <a:t>Has properties and relationships like any entity, but ...</a:t>
            </a:r>
          </a:p>
          <a:p>
            <a:pPr lvl="2"/>
            <a:r>
              <a:rPr lang="en-US" sz="1400" dirty="0"/>
              <a:t>Has at least one </a:t>
            </a:r>
            <a:r>
              <a:rPr lang="en-US" sz="1400" i="1" dirty="0"/>
              <a:t>special relationship –</a:t>
            </a:r>
            <a:r>
              <a:rPr lang="en-US" sz="1400" dirty="0"/>
              <a:t> </a:t>
            </a:r>
            <a:r>
              <a:rPr lang="en-US" sz="1400" b="1" i="1" dirty="0"/>
              <a:t>contains.</a:t>
            </a:r>
          </a:p>
          <a:p>
            <a:r>
              <a:rPr lang="en-US" sz="1800" dirty="0"/>
              <a:t>Operations, minimally CRUD, that manipulate entity types and instances:</a:t>
            </a:r>
          </a:p>
          <a:p>
            <a:pPr lvl="1"/>
            <a:r>
              <a:rPr lang="en-US" sz="1600" dirty="0"/>
              <a:t>Create</a:t>
            </a:r>
          </a:p>
          <a:p>
            <a:pPr lvl="1"/>
            <a:r>
              <a:rPr lang="en-US" sz="1600" dirty="0"/>
              <a:t>Retrieve</a:t>
            </a:r>
          </a:p>
          <a:p>
            <a:pPr lvl="1"/>
            <a:r>
              <a:rPr lang="en-US" sz="1600" dirty="0"/>
              <a:t>Update</a:t>
            </a:r>
          </a:p>
          <a:p>
            <a:pPr lvl="1"/>
            <a:r>
              <a:rPr lang="en-US" sz="1600" dirty="0"/>
              <a:t>Delete</a:t>
            </a:r>
          </a:p>
          <a:p>
            <a:pPr lvl="1"/>
            <a:r>
              <a:rPr lang="en-US" sz="1600" dirty="0"/>
              <a:t>Reference/Identify/... ...</a:t>
            </a:r>
          </a:p>
          <a:p>
            <a:pPr lvl="1"/>
            <a:r>
              <a:rPr lang="en-US" sz="1600" dirty="0"/>
              <a:t>Host/database/table/pk</a:t>
            </a:r>
          </a:p>
        </p:txBody>
      </p:sp>
      <p:sp>
        <p:nvSpPr>
          <p:cNvPr id="3" name="Title 2">
            <a:extLst>
              <a:ext uri="{FF2B5EF4-FFF2-40B4-BE49-F238E27FC236}">
                <a16:creationId xmlns:a16="http://schemas.microsoft.com/office/drawing/2014/main" id="{601E204D-1D44-C624-98CA-226FE6494D31}"/>
              </a:ext>
            </a:extLst>
          </p:cNvPr>
          <p:cNvSpPr>
            <a:spLocks noGrp="1"/>
          </p:cNvSpPr>
          <p:nvPr>
            <p:ph type="title"/>
          </p:nvPr>
        </p:nvSpPr>
        <p:spPr/>
        <p:txBody>
          <a:bodyPr/>
          <a:lstStyle/>
          <a:p>
            <a:r>
              <a:rPr lang="en-US" dirty="0"/>
              <a:t>Data Modeling Concepts and REST</a:t>
            </a:r>
          </a:p>
        </p:txBody>
      </p:sp>
    </p:spTree>
    <p:extLst>
      <p:ext uri="{BB962C8B-B14F-4D97-AF65-F5344CB8AC3E}">
        <p14:creationId xmlns:p14="http://schemas.microsoft.com/office/powerpoint/2010/main" val="15921757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7960DE-09FB-BE23-AEEE-4089B6CDBFF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CCAFF40-9CBE-2D1C-2A90-7C80BDDCF2D6}"/>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4" name="Picture 3">
            <a:extLst>
              <a:ext uri="{FF2B5EF4-FFF2-40B4-BE49-F238E27FC236}">
                <a16:creationId xmlns:a16="http://schemas.microsoft.com/office/drawing/2014/main" id="{ACC62725-93A6-C52C-671E-4CBBDE491BAC}"/>
              </a:ext>
            </a:extLst>
          </p:cNvPr>
          <p:cNvPicPr>
            <a:picLocks noChangeAspect="1"/>
          </p:cNvPicPr>
          <p:nvPr/>
        </p:nvPicPr>
        <p:blipFill>
          <a:blip r:embed="rId2"/>
          <a:stretch>
            <a:fillRect/>
          </a:stretch>
        </p:blipFill>
        <p:spPr>
          <a:xfrm>
            <a:off x="685800" y="725594"/>
            <a:ext cx="7772400" cy="3692311"/>
          </a:xfrm>
          <a:prstGeom prst="rect">
            <a:avLst/>
          </a:prstGeom>
        </p:spPr>
      </p:pic>
    </p:spTree>
    <p:extLst>
      <p:ext uri="{BB962C8B-B14F-4D97-AF65-F5344CB8AC3E}">
        <p14:creationId xmlns:p14="http://schemas.microsoft.com/office/powerpoint/2010/main" val="39358502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A5719-1D8D-72D5-7CB0-E93E71AF77A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F1D25CF-BAA0-5D80-E418-775DC883CDA7}"/>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2" name="Picture 1">
            <a:extLst>
              <a:ext uri="{FF2B5EF4-FFF2-40B4-BE49-F238E27FC236}">
                <a16:creationId xmlns:a16="http://schemas.microsoft.com/office/drawing/2014/main" id="{400E2E05-2089-FBD9-0503-37CDEA41B527}"/>
              </a:ext>
            </a:extLst>
          </p:cNvPr>
          <p:cNvPicPr>
            <a:picLocks noChangeAspect="1"/>
          </p:cNvPicPr>
          <p:nvPr/>
        </p:nvPicPr>
        <p:blipFill>
          <a:blip r:embed="rId2"/>
          <a:stretch>
            <a:fillRect/>
          </a:stretch>
        </p:blipFill>
        <p:spPr>
          <a:xfrm>
            <a:off x="838200" y="742950"/>
            <a:ext cx="6858000" cy="3814996"/>
          </a:xfrm>
          <a:prstGeom prst="rect">
            <a:avLst/>
          </a:prstGeom>
        </p:spPr>
      </p:pic>
    </p:spTree>
    <p:extLst>
      <p:ext uri="{BB962C8B-B14F-4D97-AF65-F5344CB8AC3E}">
        <p14:creationId xmlns:p14="http://schemas.microsoft.com/office/powerpoint/2010/main" val="32138366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D09BA-6711-8D62-C571-CFBC55CE051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6057343-2C25-C795-F0FC-1E7D27D738F1}"/>
              </a:ext>
            </a:extLst>
          </p:cNvPr>
          <p:cNvSpPr>
            <a:spLocks noGrp="1"/>
          </p:cNvSpPr>
          <p:nvPr>
            <p:ph type="title"/>
          </p:nvPr>
        </p:nvSpPr>
        <p:spPr/>
        <p:txBody>
          <a:bodyPr/>
          <a:lstStyle/>
          <a:p>
            <a:r>
              <a:rPr lang="en-US" dirty="0"/>
              <a:t>REST and Resources</a:t>
            </a:r>
          </a:p>
        </p:txBody>
      </p:sp>
      <p:pic>
        <p:nvPicPr>
          <p:cNvPr id="4" name="Picture 3">
            <a:extLst>
              <a:ext uri="{FF2B5EF4-FFF2-40B4-BE49-F238E27FC236}">
                <a16:creationId xmlns:a16="http://schemas.microsoft.com/office/drawing/2014/main" id="{BDB6471E-3506-8AC3-65AD-9A4200442956}"/>
              </a:ext>
            </a:extLst>
          </p:cNvPr>
          <p:cNvPicPr>
            <a:picLocks noChangeAspect="1"/>
          </p:cNvPicPr>
          <p:nvPr/>
        </p:nvPicPr>
        <p:blipFill>
          <a:blip r:embed="rId2"/>
          <a:stretch>
            <a:fillRect/>
          </a:stretch>
        </p:blipFill>
        <p:spPr>
          <a:xfrm>
            <a:off x="586595" y="478609"/>
            <a:ext cx="7970809" cy="4191000"/>
          </a:xfrm>
          <a:prstGeom prst="rect">
            <a:avLst/>
          </a:prstGeom>
        </p:spPr>
      </p:pic>
    </p:spTree>
    <p:extLst>
      <p:ext uri="{BB962C8B-B14F-4D97-AF65-F5344CB8AC3E}">
        <p14:creationId xmlns:p14="http://schemas.microsoft.com/office/powerpoint/2010/main" val="14681499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B31D4-5B07-3818-E865-A997A2575EB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4059CF3-9C9B-93B7-1F62-1D0B1B6102D4}"/>
              </a:ext>
            </a:extLst>
          </p:cNvPr>
          <p:cNvSpPr>
            <a:spLocks noGrp="1"/>
          </p:cNvSpPr>
          <p:nvPr>
            <p:ph type="title"/>
          </p:nvPr>
        </p:nvSpPr>
        <p:spPr/>
        <p:txBody>
          <a:bodyPr/>
          <a:lstStyle/>
          <a:p>
            <a:r>
              <a:rPr lang="en-US" dirty="0"/>
              <a:t>URLs</a:t>
            </a:r>
          </a:p>
        </p:txBody>
      </p:sp>
      <p:pic>
        <p:nvPicPr>
          <p:cNvPr id="2" name="Picture 1">
            <a:extLst>
              <a:ext uri="{FF2B5EF4-FFF2-40B4-BE49-F238E27FC236}">
                <a16:creationId xmlns:a16="http://schemas.microsoft.com/office/drawing/2014/main" id="{511DF4C3-8A6F-2E94-BF47-169A31A4446F}"/>
              </a:ext>
            </a:extLst>
          </p:cNvPr>
          <p:cNvPicPr>
            <a:picLocks noChangeAspect="1"/>
          </p:cNvPicPr>
          <p:nvPr/>
        </p:nvPicPr>
        <p:blipFill>
          <a:blip r:embed="rId2"/>
          <a:stretch>
            <a:fillRect/>
          </a:stretch>
        </p:blipFill>
        <p:spPr>
          <a:xfrm>
            <a:off x="609600" y="535781"/>
            <a:ext cx="7239000" cy="4071938"/>
          </a:xfrm>
          <a:prstGeom prst="rect">
            <a:avLst/>
          </a:prstGeom>
        </p:spPr>
      </p:pic>
    </p:spTree>
    <p:extLst>
      <p:ext uri="{BB962C8B-B14F-4D97-AF65-F5344CB8AC3E}">
        <p14:creationId xmlns:p14="http://schemas.microsoft.com/office/powerpoint/2010/main" val="2485785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738312" y="64294"/>
            <a:ext cx="6262688" cy="457200"/>
          </a:xfrm>
        </p:spPr>
        <p:txBody>
          <a:bodyPr/>
          <a:lstStyle/>
          <a:p>
            <a:pPr>
              <a:defRPr/>
            </a:pPr>
            <a:r>
              <a:rPr lang="en-US" altLang="en-US" sz="1800" dirty="0">
                <a:effectLst>
                  <a:outerShdw blurRad="38100" dist="38100" dir="2700000" algn="tl">
                    <a:srgbClr val="C0C0C0"/>
                  </a:outerShdw>
                </a:effectLst>
              </a:rPr>
              <a:t>Representing Relationship  Sets via ER Diagrams </a:t>
            </a:r>
          </a:p>
        </p:txBody>
      </p:sp>
      <p:sp>
        <p:nvSpPr>
          <p:cNvPr id="18435" name="Rectangle 3"/>
          <p:cNvSpPr>
            <a:spLocks noChangeArrowheads="1"/>
          </p:cNvSpPr>
          <p:nvPr/>
        </p:nvSpPr>
        <p:spPr bwMode="auto">
          <a:xfrm>
            <a:off x="1760696" y="903775"/>
            <a:ext cx="5622608" cy="472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257175" indent="-257175" defTabSz="685800" eaLnBrk="0" hangingPunct="0">
              <a:spcBef>
                <a:spcPct val="35000"/>
              </a:spcBef>
              <a:buClr>
                <a:srgbClr val="002060"/>
              </a:buClr>
              <a:buSzPct val="110000"/>
              <a:buFont typeface="Wingdings" panose="05000000000000000000" pitchFamily="2" charset="2"/>
              <a:buChar char="§"/>
            </a:pPr>
            <a:r>
              <a:rPr kumimoji="1" lang="en-US" altLang="en-US" sz="1275" dirty="0">
                <a:solidFill>
                  <a:srgbClr val="000000"/>
                </a:solidFill>
              </a:rPr>
              <a:t>Diamonds represent relationship sets.</a:t>
            </a:r>
          </a:p>
        </p:txBody>
      </p:sp>
      <p:pic>
        <p:nvPicPr>
          <p:cNvPr id="1843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2656" y="1509198"/>
            <a:ext cx="3603641" cy="737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0AC10721-C944-BDB9-910E-0314230EC1BF}"/>
              </a:ext>
            </a:extLst>
          </p:cNvPr>
          <p:cNvPicPr>
            <a:picLocks noChangeAspect="1"/>
          </p:cNvPicPr>
          <p:nvPr/>
        </p:nvPicPr>
        <p:blipFill>
          <a:blip r:embed="rId4"/>
          <a:stretch>
            <a:fillRect/>
          </a:stretch>
        </p:blipFill>
        <p:spPr>
          <a:xfrm>
            <a:off x="366871" y="2765779"/>
            <a:ext cx="2787650" cy="886179"/>
          </a:xfrm>
          <a:prstGeom prst="rect">
            <a:avLst/>
          </a:prstGeom>
        </p:spPr>
      </p:pic>
      <p:pic>
        <p:nvPicPr>
          <p:cNvPr id="3" name="Picture 2">
            <a:extLst>
              <a:ext uri="{FF2B5EF4-FFF2-40B4-BE49-F238E27FC236}">
                <a16:creationId xmlns:a16="http://schemas.microsoft.com/office/drawing/2014/main" id="{8AFA8A02-C55F-BD63-7658-B4C1EE449777}"/>
              </a:ext>
            </a:extLst>
          </p:cNvPr>
          <p:cNvPicPr>
            <a:picLocks noChangeAspect="1"/>
          </p:cNvPicPr>
          <p:nvPr/>
        </p:nvPicPr>
        <p:blipFill>
          <a:blip r:embed="rId5"/>
          <a:stretch>
            <a:fillRect/>
          </a:stretch>
        </p:blipFill>
        <p:spPr>
          <a:xfrm>
            <a:off x="5410200" y="2765779"/>
            <a:ext cx="2766629" cy="16891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6BE2A6-4D82-52FA-1F32-3A33C4A49847}"/>
              </a:ext>
            </a:extLst>
          </p:cNvPr>
          <p:cNvSpPr>
            <a:spLocks noGrp="1"/>
          </p:cNvSpPr>
          <p:nvPr>
            <p:ph idx="1"/>
          </p:nvPr>
        </p:nvSpPr>
        <p:spPr/>
        <p:txBody>
          <a:bodyPr/>
          <a:lstStyle/>
          <a:p>
            <a:r>
              <a:rPr lang="en-US" dirty="0"/>
              <a:t>Let’s consider </a:t>
            </a:r>
            <a:r>
              <a:rPr lang="en-US" i="1" dirty="0"/>
              <a:t>a </a:t>
            </a:r>
            <a:r>
              <a:rPr lang="en-US" dirty="0"/>
              <a:t>modification and assume that</a:t>
            </a:r>
          </a:p>
          <a:p>
            <a:pPr lvl="1"/>
            <a:r>
              <a:rPr lang="en-US" dirty="0"/>
              <a:t>A student may have more than one advisor</a:t>
            </a:r>
          </a:p>
          <a:p>
            <a:pPr lvl="1"/>
            <a:r>
              <a:rPr lang="en-US" dirty="0"/>
              <a:t>An instructor may advise several students </a:t>
            </a:r>
            <a:r>
              <a:rPr lang="en-US" dirty="0">
                <a:sym typeface="Wingdings" pitchFamily="2" charset="2"/>
              </a:rPr>
              <a:t></a:t>
            </a:r>
          </a:p>
          <a:p>
            <a:pPr lvl="1"/>
            <a:r>
              <a:rPr lang="en-US" dirty="0">
                <a:sym typeface="Wingdings" pitchFamily="2" charset="2"/>
              </a:rPr>
              <a:t>The relationship is many-to-many </a:t>
            </a:r>
          </a:p>
          <a:p>
            <a:pPr lvl="1"/>
            <a:r>
              <a:rPr lang="en-US" dirty="0">
                <a:sym typeface="Wingdings" pitchFamily="2" charset="2"/>
              </a:rPr>
              <a:t>We cannot implement this in SQL using foreign keys </a:t>
            </a:r>
          </a:p>
          <a:p>
            <a:pPr lvl="1"/>
            <a:r>
              <a:rPr lang="en-US" dirty="0">
                <a:sym typeface="Wingdings" pitchFamily="2" charset="2"/>
              </a:rPr>
              <a:t>We need an </a:t>
            </a:r>
            <a:r>
              <a:rPr lang="en-US" i="1" dirty="0">
                <a:sym typeface="Wingdings" pitchFamily="2" charset="2"/>
              </a:rPr>
              <a:t>associative entity.</a:t>
            </a:r>
          </a:p>
          <a:p>
            <a:r>
              <a:rPr lang="en-US" dirty="0"/>
              <a:t>“An </a:t>
            </a:r>
            <a:r>
              <a:rPr lang="en-US" i="1" dirty="0"/>
              <a:t>associative entity </a:t>
            </a:r>
            <a:r>
              <a:rPr lang="en-US" dirty="0"/>
              <a:t>is a term used in relational and entity–relationship theory. A relational database requires the implementation of a base relation (or base table) to resolve many-to-many relationships. A base relation representing this kind of entity is called, informally, an associative table.”</a:t>
            </a:r>
            <a:br>
              <a:rPr lang="en-US" dirty="0"/>
            </a:br>
            <a:r>
              <a:rPr lang="en-US" dirty="0"/>
              <a:t>(https://</a:t>
            </a:r>
            <a:r>
              <a:rPr lang="en-US" dirty="0" err="1"/>
              <a:t>en.wikipedia.org</a:t>
            </a:r>
            <a:r>
              <a:rPr lang="en-US" dirty="0"/>
              <a:t>/wiki/</a:t>
            </a:r>
            <a:r>
              <a:rPr lang="en-US" dirty="0" err="1"/>
              <a:t>Associative_entity</a:t>
            </a:r>
            <a:r>
              <a:rPr lang="en-US" dirty="0"/>
              <a:t>)</a:t>
            </a:r>
          </a:p>
        </p:txBody>
      </p:sp>
      <p:sp>
        <p:nvSpPr>
          <p:cNvPr id="3" name="Title 2">
            <a:extLst>
              <a:ext uri="{FF2B5EF4-FFF2-40B4-BE49-F238E27FC236}">
                <a16:creationId xmlns:a16="http://schemas.microsoft.com/office/drawing/2014/main" id="{FE1244EE-D2CC-D496-2097-BB8DFC512324}"/>
              </a:ext>
            </a:extLst>
          </p:cNvPr>
          <p:cNvSpPr>
            <a:spLocks noGrp="1"/>
          </p:cNvSpPr>
          <p:nvPr>
            <p:ph type="title"/>
          </p:nvPr>
        </p:nvSpPr>
        <p:spPr/>
        <p:txBody>
          <a:bodyPr/>
          <a:lstStyle/>
          <a:p>
            <a:r>
              <a:rPr lang="en-US" dirty="0"/>
              <a:t>Many-to-Many</a:t>
            </a:r>
          </a:p>
        </p:txBody>
      </p:sp>
    </p:spTree>
    <p:extLst>
      <p:ext uri="{BB962C8B-B14F-4D97-AF65-F5344CB8AC3E}">
        <p14:creationId xmlns:p14="http://schemas.microsoft.com/office/powerpoint/2010/main" val="36586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12BCA4-AD27-129C-D387-9D58D8BD2F11}"/>
              </a:ext>
            </a:extLst>
          </p:cNvPr>
          <p:cNvSpPr>
            <a:spLocks noGrp="1"/>
          </p:cNvSpPr>
          <p:nvPr>
            <p:ph type="title"/>
          </p:nvPr>
        </p:nvSpPr>
        <p:spPr/>
        <p:txBody>
          <a:bodyPr/>
          <a:lstStyle/>
          <a:p>
            <a:r>
              <a:rPr lang="en-US" dirty="0"/>
              <a:t>Associative Entity</a:t>
            </a:r>
          </a:p>
        </p:txBody>
      </p:sp>
      <p:pic>
        <p:nvPicPr>
          <p:cNvPr id="4" name="Picture 3">
            <a:extLst>
              <a:ext uri="{FF2B5EF4-FFF2-40B4-BE49-F238E27FC236}">
                <a16:creationId xmlns:a16="http://schemas.microsoft.com/office/drawing/2014/main" id="{E7054023-00A7-5C15-0B65-46F9A6E0CBDA}"/>
              </a:ext>
            </a:extLst>
          </p:cNvPr>
          <p:cNvPicPr>
            <a:picLocks noChangeAspect="1"/>
          </p:cNvPicPr>
          <p:nvPr/>
        </p:nvPicPr>
        <p:blipFill>
          <a:blip r:embed="rId2"/>
          <a:stretch>
            <a:fillRect/>
          </a:stretch>
        </p:blipFill>
        <p:spPr>
          <a:xfrm>
            <a:off x="172570" y="666750"/>
            <a:ext cx="1987550" cy="1113028"/>
          </a:xfrm>
          <a:prstGeom prst="rect">
            <a:avLst/>
          </a:prstGeom>
        </p:spPr>
      </p:pic>
      <p:pic>
        <p:nvPicPr>
          <p:cNvPr id="5" name="Picture 4">
            <a:extLst>
              <a:ext uri="{FF2B5EF4-FFF2-40B4-BE49-F238E27FC236}">
                <a16:creationId xmlns:a16="http://schemas.microsoft.com/office/drawing/2014/main" id="{AA12B46B-FDBF-66F0-CA6D-188AE7306A38}"/>
              </a:ext>
            </a:extLst>
          </p:cNvPr>
          <p:cNvPicPr>
            <a:picLocks noChangeAspect="1"/>
          </p:cNvPicPr>
          <p:nvPr/>
        </p:nvPicPr>
        <p:blipFill>
          <a:blip r:embed="rId3"/>
          <a:stretch>
            <a:fillRect/>
          </a:stretch>
        </p:blipFill>
        <p:spPr>
          <a:xfrm>
            <a:off x="4030909" y="539644"/>
            <a:ext cx="4733653" cy="2832100"/>
          </a:xfrm>
          <a:prstGeom prst="rect">
            <a:avLst/>
          </a:prstGeom>
        </p:spPr>
      </p:pic>
      <p:sp>
        <p:nvSpPr>
          <p:cNvPr id="6" name="TextBox 5">
            <a:extLst>
              <a:ext uri="{FF2B5EF4-FFF2-40B4-BE49-F238E27FC236}">
                <a16:creationId xmlns:a16="http://schemas.microsoft.com/office/drawing/2014/main" id="{590485EC-D822-2AAF-482D-9E68DB0D2A35}"/>
              </a:ext>
            </a:extLst>
          </p:cNvPr>
          <p:cNvSpPr txBox="1"/>
          <p:nvPr/>
        </p:nvSpPr>
        <p:spPr>
          <a:xfrm>
            <a:off x="172570" y="2647950"/>
            <a:ext cx="6225166" cy="2031325"/>
          </a:xfrm>
          <a:prstGeom prst="rect">
            <a:avLst/>
          </a:prstGeom>
          <a:noFill/>
        </p:spPr>
        <p:txBody>
          <a:bodyPr wrap="none" rtlCol="0">
            <a:spAutoFit/>
          </a:bodyPr>
          <a:lstStyle/>
          <a:p>
            <a:r>
              <a:rPr lang="en-US" dirty="0"/>
              <a:t>This symbol is quasi-standard,</a:t>
            </a:r>
            <a:br>
              <a:rPr lang="en-US" dirty="0"/>
            </a:br>
            <a:r>
              <a:rPr lang="en-US" dirty="0"/>
              <a:t>but then again almost everything</a:t>
            </a:r>
            <a:br>
              <a:rPr lang="en-US" dirty="0"/>
            </a:br>
            <a:r>
              <a:rPr lang="en-US" dirty="0"/>
              <a:t>in ER diagrams is quasi-standard.</a:t>
            </a:r>
            <a:br>
              <a:rPr lang="en-US" dirty="0"/>
            </a:br>
            <a:br>
              <a:rPr lang="en-US" dirty="0"/>
            </a:br>
            <a:r>
              <a:rPr lang="en-US" dirty="0"/>
              <a:t>ER diagram rules – </a:t>
            </a:r>
            <a:br>
              <a:rPr lang="en-US" dirty="0"/>
            </a:br>
            <a:r>
              <a:rPr lang="en-US" dirty="0"/>
              <a:t>“Tis a custom more honored in the breach than the observance”</a:t>
            </a:r>
            <a:br>
              <a:rPr lang="en-US" dirty="0"/>
            </a:br>
            <a:endParaRPr lang="en-US" dirty="0"/>
          </a:p>
        </p:txBody>
      </p:sp>
      <p:cxnSp>
        <p:nvCxnSpPr>
          <p:cNvPr id="8" name="Straight Arrow Connector 7">
            <a:extLst>
              <a:ext uri="{FF2B5EF4-FFF2-40B4-BE49-F238E27FC236}">
                <a16:creationId xmlns:a16="http://schemas.microsoft.com/office/drawing/2014/main" id="{F177F5E0-5A84-5284-7361-090940F73167}"/>
              </a:ext>
            </a:extLst>
          </p:cNvPr>
          <p:cNvCxnSpPr/>
          <p:nvPr/>
        </p:nvCxnSpPr>
        <p:spPr>
          <a:xfrm flipH="1" flipV="1">
            <a:off x="1219200" y="1809750"/>
            <a:ext cx="381000" cy="914400"/>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63644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lumbia SEAS">
  <a:themeElements>
    <a:clrScheme name="Cornell ">
      <a:dk1>
        <a:srgbClr val="000000"/>
      </a:dk1>
      <a:lt1>
        <a:srgbClr val="FFFFFF"/>
      </a:lt1>
      <a:dk2>
        <a:srgbClr val="44546A"/>
      </a:dk2>
      <a:lt2>
        <a:srgbClr val="E7E6E6"/>
      </a:lt2>
      <a:accent1>
        <a:srgbClr val="002356"/>
      </a:accent1>
      <a:accent2>
        <a:srgbClr val="FEB811"/>
      </a:accent2>
      <a:accent3>
        <a:srgbClr val="AE0F26"/>
      </a:accent3>
      <a:accent4>
        <a:srgbClr val="C4D600"/>
      </a:accent4>
      <a:accent5>
        <a:srgbClr val="998B82"/>
      </a:accent5>
      <a:accent6>
        <a:srgbClr val="AAA9A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6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117601</TotalTime>
  <Words>5250</Words>
  <Application>Microsoft Macintosh PowerPoint</Application>
  <PresentationFormat>On-screen Show (16:9)</PresentationFormat>
  <Paragraphs>468</Paragraphs>
  <Slides>65</Slides>
  <Notes>38</Notes>
  <HiddenSlides>0</HiddenSlides>
  <MMClips>0</MMClips>
  <ScaleCrop>false</ScaleCrop>
  <HeadingPairs>
    <vt:vector size="6" baseType="variant">
      <vt:variant>
        <vt:lpstr>Fonts Used</vt:lpstr>
      </vt:variant>
      <vt:variant>
        <vt:i4>16</vt:i4>
      </vt:variant>
      <vt:variant>
        <vt:lpstr>Theme</vt:lpstr>
      </vt:variant>
      <vt:variant>
        <vt:i4>6</vt:i4>
      </vt:variant>
      <vt:variant>
        <vt:lpstr>Slide Titles</vt:lpstr>
      </vt:variant>
      <vt:variant>
        <vt:i4>65</vt:i4>
      </vt:variant>
    </vt:vector>
  </HeadingPairs>
  <TitlesOfParts>
    <vt:vector size="87" baseType="lpstr">
      <vt:lpstr>ＭＳ Ｐゴシック</vt:lpstr>
      <vt:lpstr>Arial</vt:lpstr>
      <vt:lpstr>Calibri</vt:lpstr>
      <vt:lpstr>Didact Gothic</vt:lpstr>
      <vt:lpstr>Helvetica</vt:lpstr>
      <vt:lpstr>Inter</vt:lpstr>
      <vt:lpstr>Inter ExtraLight</vt:lpstr>
      <vt:lpstr>Inter Light</vt:lpstr>
      <vt:lpstr>Inter SemiBold</vt:lpstr>
      <vt:lpstr>Monotype Sorts</vt:lpstr>
      <vt:lpstr>Montserrat</vt:lpstr>
      <vt:lpstr>Museo For Dell</vt:lpstr>
      <vt:lpstr>Symbol</vt:lpstr>
      <vt:lpstr>Times New Roman</vt:lpstr>
      <vt:lpstr>Webdings</vt:lpstr>
      <vt:lpstr>Wingdings</vt:lpstr>
      <vt:lpstr>Office Theme</vt:lpstr>
      <vt:lpstr>Columbia SEAS</vt:lpstr>
      <vt:lpstr>5_db-5-grey</vt:lpstr>
      <vt:lpstr>2_db-5-grey</vt:lpstr>
      <vt:lpstr>3_db-5-grey</vt:lpstr>
      <vt:lpstr>6_db-5-grey</vt:lpstr>
      <vt:lpstr>PowerPoint Presentation</vt:lpstr>
      <vt:lpstr>PowerPoint Presentation</vt:lpstr>
      <vt:lpstr>Notes and Content</vt:lpstr>
      <vt:lpstr>PowerPoint Presentation</vt:lpstr>
      <vt:lpstr>Relationship Sets</vt:lpstr>
      <vt:lpstr>Relationship Sets (Cont.)</vt:lpstr>
      <vt:lpstr>Representing Relationship  Sets via ER Diagrams </vt:lpstr>
      <vt:lpstr>Many-to-Many</vt:lpstr>
      <vt:lpstr>Associative Entity</vt:lpstr>
      <vt:lpstr>Relationship Sets (Cont.)</vt:lpstr>
      <vt:lpstr>Relationship Sets with Attributes</vt:lpstr>
      <vt:lpstr>Associative Entity</vt:lpstr>
      <vt:lpstr>Weak Entity Sets</vt:lpstr>
      <vt:lpstr>Weak Entity Sets (Cont.)</vt:lpstr>
      <vt:lpstr>Weak Entity Sets (Cont.)</vt:lpstr>
      <vt:lpstr>Expressing Weak Entity Sets</vt:lpstr>
      <vt:lpstr>Weak Entity Set</vt:lpstr>
      <vt:lpstr>Roles</vt:lpstr>
      <vt:lpstr>Complex Attributes</vt:lpstr>
      <vt:lpstr>Data Cleanup/Validation</vt:lpstr>
      <vt:lpstr>Multivalued Attributes</vt:lpstr>
      <vt:lpstr>PowerPoint Presentation</vt:lpstr>
      <vt:lpstr>Union Operation</vt:lpstr>
      <vt:lpstr>Union Operation (Cont.)</vt:lpstr>
      <vt:lpstr>Set-Intersection Operation</vt:lpstr>
      <vt:lpstr>Set Difference Operation</vt:lpstr>
      <vt:lpstr>Simple Examples</vt:lpstr>
      <vt:lpstr>The Assignment  Operation </vt:lpstr>
      <vt:lpstr>The Rename Operation </vt:lpstr>
      <vt:lpstr>Putting Some Pieces Together</vt:lpstr>
      <vt:lpstr>PowerPoint Presentation</vt:lpstr>
      <vt:lpstr>SQL Parts</vt:lpstr>
      <vt:lpstr>Data Definition Language</vt:lpstr>
      <vt:lpstr>Create Table Construct</vt:lpstr>
      <vt:lpstr>Integrity Constraints in Create Table</vt:lpstr>
      <vt:lpstr>Integrity Constraints</vt:lpstr>
      <vt:lpstr> Constraints on a Single Relation </vt:lpstr>
      <vt:lpstr>Not Null Constraints </vt:lpstr>
      <vt:lpstr>Unique Constraints </vt:lpstr>
      <vt:lpstr>The check clause</vt:lpstr>
      <vt:lpstr>Referential Integrity</vt:lpstr>
      <vt:lpstr>Referential Integrity (Cont.)</vt:lpstr>
      <vt:lpstr>Cascading Actions in Referential Integrity</vt:lpstr>
      <vt:lpstr>Complex Check Conditions</vt:lpstr>
      <vt:lpstr>Built-in Data Types in SQL </vt:lpstr>
      <vt:lpstr>Large-Object Types</vt:lpstr>
      <vt:lpstr>MySQL Data Types (Partial)</vt:lpstr>
      <vt:lpstr>Summary</vt:lpstr>
      <vt:lpstr>With Clause</vt:lpstr>
      <vt:lpstr>Complex Queries using With Clause</vt:lpstr>
      <vt:lpstr>Set Operations</vt:lpstr>
      <vt:lpstr>Set Operations (Cont.)</vt:lpstr>
      <vt:lpstr>JOIN and UNION</vt:lpstr>
      <vt:lpstr>Nested Subqueries</vt:lpstr>
      <vt:lpstr>Subqueries in the Form Clause</vt:lpstr>
      <vt:lpstr>Scalar Subquery</vt:lpstr>
      <vt:lpstr>PowerPoint Presentation</vt:lpstr>
      <vt:lpstr>PowerPoint Presentation</vt:lpstr>
      <vt:lpstr>Web Application Problem Statement</vt:lpstr>
      <vt:lpstr>Interactive/Operational</vt:lpstr>
      <vt:lpstr>Data Modeling Concepts and REST</vt:lpstr>
      <vt:lpstr>REST (https://www.tutorialspoint.com/restful/restful_introduction.htm)</vt:lpstr>
      <vt:lpstr>REST (https://www.tutorialspoint.com/restful/restful_introduction.htm)</vt:lpstr>
      <vt:lpstr>REST and Resources</vt:lpstr>
      <vt:lpstr>URLs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625</cp:revision>
  <cp:lastPrinted>2025-02-07T10:49:29Z</cp:lastPrinted>
  <dcterms:created xsi:type="dcterms:W3CDTF">2010-04-12T23:12:02Z</dcterms:created>
  <dcterms:modified xsi:type="dcterms:W3CDTF">2025-09-21T09:26:52Z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